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1" r:id="rId1"/>
  </p:sldMasterIdLst>
  <p:notesMasterIdLst>
    <p:notesMasterId r:id="rId18"/>
  </p:notesMasterIdLst>
  <p:handoutMasterIdLst>
    <p:handoutMasterId r:id="rId19"/>
  </p:handoutMasterIdLst>
  <p:sldIdLst>
    <p:sldId id="260" r:id="rId2"/>
    <p:sldId id="555" r:id="rId3"/>
    <p:sldId id="573" r:id="rId4"/>
    <p:sldId id="558" r:id="rId5"/>
    <p:sldId id="569" r:id="rId6"/>
    <p:sldId id="571" r:id="rId7"/>
    <p:sldId id="572" r:id="rId8"/>
    <p:sldId id="551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46" r:id="rId1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шин Вячеслав Павлинович" initials="ПВП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6"/>
    <a:srgbClr val="002060"/>
    <a:srgbClr val="242852"/>
    <a:srgbClr val="467299"/>
    <a:srgbClr val="242820"/>
    <a:srgbClr val="000099"/>
    <a:srgbClr val="3333CC"/>
    <a:srgbClr val="0099CC"/>
    <a:srgbClr val="660066"/>
    <a:srgbClr val="5AE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3" autoAdjust="0"/>
    <p:restoredTop sz="93764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r">
              <a:defRPr sz="1200"/>
            </a:lvl1pPr>
          </a:lstStyle>
          <a:p>
            <a:fld id="{6C8D1092-37F3-4CBE-94CC-6C5A8EE5C6FC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r">
              <a:defRPr sz="1200"/>
            </a:lvl1pPr>
          </a:lstStyle>
          <a:p>
            <a:fld id="{9520A16D-F0CD-4F92-9B45-03C89D18D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85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D7D13-BA4D-4483-8557-C1AAB9AA9473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7713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3" tIns="45925" rIns="91853" bIns="45925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5"/>
          </a:xfrm>
          <a:prstGeom prst="rect">
            <a:avLst/>
          </a:prstGeom>
        </p:spPr>
        <p:txBody>
          <a:bodyPr vert="horz" lIns="91853" tIns="45925" rIns="91853" bIns="459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45B13F-6651-4E8E-A117-B6DE46220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7713"/>
            <a:ext cx="497205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98663-EBF8-42F9-AF06-B6E375A07FD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21202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  <a:prstGeom prst="rect">
            <a:avLst/>
          </a:prstGeom>
        </p:spPr>
        <p:txBody>
          <a:bodyPr anchor="b"/>
          <a:lstStyle>
            <a:lvl1pPr>
              <a:defRPr sz="4400">
                <a:ln>
                  <a:noFill/>
                </a:ln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35C06F0-3D51-4BA5-830C-59ECD90220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9E5E1-543C-46E2-B717-AAC91C2CC3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2598-93FB-4807-8CEB-3B7C124FF5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1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4F5E9-8269-4B73-93B1-C3ED776F5F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1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DC7A-3E97-4843-B8AC-92E6DFDF5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55676" y="253554"/>
            <a:ext cx="7020780" cy="56207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E35F3-BB44-4FE4-8516-3C47FEAD3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 rot="5400000">
            <a:off x="5300586" y="-2829372"/>
            <a:ext cx="0" cy="7290000"/>
          </a:xfrm>
          <a:prstGeom prst="line">
            <a:avLst/>
          </a:prstGeom>
          <a:ln w="47625">
            <a:gradFill>
              <a:gsLst>
                <a:gs pos="45000">
                  <a:schemeClr val="accent2"/>
                </a:gs>
                <a:gs pos="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A2598-93FB-4807-8CEB-3B7C124FF5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69622" y="3068960"/>
            <a:ext cx="7020780" cy="5620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1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39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ый треугольник 15"/>
          <p:cNvSpPr/>
          <p:nvPr userDrawn="1"/>
        </p:nvSpPr>
        <p:spPr>
          <a:xfrm rot="16200000">
            <a:off x="8057377" y="5776271"/>
            <a:ext cx="836712" cy="132674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381329"/>
            <a:ext cx="360693" cy="352896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fld id="{96AA2598-93FB-4807-8CEB-3B7C124FF5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ый треугольник 13"/>
          <p:cNvSpPr/>
          <p:nvPr userDrawn="1"/>
        </p:nvSpPr>
        <p:spPr>
          <a:xfrm rot="10800000" flipH="1">
            <a:off x="0" y="-1"/>
            <a:ext cx="626400" cy="1767600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 userDrawn="1"/>
        </p:nvSpPr>
        <p:spPr>
          <a:xfrm rot="5400000">
            <a:off x="245250" y="-245251"/>
            <a:ext cx="835200" cy="1325700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D:\мои документы\логотип-САФУ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943" y="116632"/>
            <a:ext cx="725553" cy="64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43508" y="2564907"/>
            <a:ext cx="8856984" cy="19340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sz="3800" b="1" dirty="0" smtClean="0">
                <a:solidFill>
                  <a:srgbClr val="002060"/>
                </a:solidFill>
              </a:rPr>
              <a:t>О целевом обучении</a:t>
            </a:r>
            <a:endParaRPr lang="ru-RU" altLang="ru-RU" sz="38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61760" cy="86409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Директор–ответственный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секретарь приёмной комиссии 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Вячеслав Павлинович Паршин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8 (8182) 21-61-63; 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priem@narfu.ru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72843"/>
              </p:ext>
            </p:extLst>
          </p:nvPr>
        </p:nvGraphicFramePr>
        <p:xfrm>
          <a:off x="179512" y="1700808"/>
          <a:ext cx="8280919" cy="49773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142652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44.03.02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Психолого-педагогическое образование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142652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44.03.03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Специальное (дефектологическое) образование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«Биология» и «География»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«Физика» и «Информатика»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427956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«Иностранный язык (первый язык)» и «Иностранный язык (второй язык)»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профилями), «История» и «Английский язык»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«История» и «Обществознание»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«Математика» и «Информатика» 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Архангельск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220575"/>
              </p:ext>
            </p:extLst>
          </p:nvPr>
        </p:nvGraphicFramePr>
        <p:xfrm>
          <a:off x="179512" y="1448709"/>
          <a:ext cx="8280919" cy="51925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«Начальное образование» и «Иностранный язык»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«Начальное образование» и «Дополнительное образование»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«Русский язык» и «Литература»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«Технология» и «Экономика»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427956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«Физическая культура» и «Безопасность жизнедеятельности» 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</a:rPr>
                        <a:t>44.03.05</a:t>
                      </a:r>
                      <a:endParaRPr lang="ru-RU" sz="12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Педагогическое образование (с двумя профилями подготовки) «Языки» и «Литература»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60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44.05.01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Педагогика и психология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поведения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14265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rebuchet MS" panose="020B0603020202020204" pitchFamily="34" charset="0"/>
                        </a:rPr>
                        <a:t>Всего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90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52882"/>
              </p:ext>
            </p:extLst>
          </p:nvPr>
        </p:nvGraphicFramePr>
        <p:xfrm>
          <a:off x="179512" y="1700808"/>
          <a:ext cx="8280919" cy="47508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142652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«Математическое образование»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142652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«Педагогика впечатлений: досуговая, рекреационная и спортивно-оздоровительная анимация»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142652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«Педагогика и психология профессионального образования»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«Преподавание русского языка и литературы»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«Проектирование образовательных ресурсов и обучение английскому языку в цифровой среде»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34076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Архангельск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92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56352"/>
              </p:ext>
            </p:extLst>
          </p:nvPr>
        </p:nvGraphicFramePr>
        <p:xfrm>
          <a:off x="179512" y="1700808"/>
          <a:ext cx="8280919" cy="36972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«Управление в образовании»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44.04.02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Психолого-педагогическое образование Магистерская программа «Психолого-педагогическое сопровождение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цифровизации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образования»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44.04.03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Специальное (дефектологическое) образование Магистерская программа «Логопедическая работа с лицами с нарушениями речи»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44.04.03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Специальное (дефектологическое) образование, Магистерская программа «Психолого-педагогическое сопровождение инклюзивного образования»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34076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Архангельск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56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532526"/>
              </p:ext>
            </p:extLst>
          </p:nvPr>
        </p:nvGraphicFramePr>
        <p:xfrm>
          <a:off x="179512" y="1700808"/>
          <a:ext cx="8280919" cy="49822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Профиль «Филологическое образование»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44.03.02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Психолого-педагогическое образование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44.03.05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(с двумя профилями подготовки) «Английский язык» и «Немецкий язык»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44.03.05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(с двумя профилями подготовки) «Дошкольное образование» и «Начальное образование»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44.03.05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(с двумя профилями подготовки) «Дошкольное образование и Логопедическая работа с детьми дошкольного возраста»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44.03.05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(с двумя профилями подготовки) «Иностранный язык» и «Дополнительное образование»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34076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Северодвинск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63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90501"/>
              </p:ext>
            </p:extLst>
          </p:nvPr>
        </p:nvGraphicFramePr>
        <p:xfrm>
          <a:off x="179512" y="1700808"/>
          <a:ext cx="8280919" cy="18928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64182"/>
                <a:gridCol w="5221623"/>
                <a:gridCol w="765038"/>
                <a:gridCol w="765038"/>
                <a:gridCol w="765038"/>
              </a:tblGrid>
              <a:tr h="129684">
                <a:tc rowSpan="2">
                  <a:txBody>
                    <a:bodyPr/>
                    <a:lstStyle/>
                    <a:p>
                      <a:pPr marL="522605" indent="-522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Код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Наименование направления подготовки и программы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rebuchet MS" panose="020B0603020202020204" pitchFamily="34" charset="0"/>
                        </a:rPr>
                        <a:t>Форма обучения</a:t>
                      </a:r>
                      <a:endParaRPr lang="ru-RU" sz="16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Очно-заочная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endParaRPr lang="ru-RU" sz="1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3156" marR="13156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«Филологическое образование»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28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44.04.01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Педагогическое образование Магистерская программа «Менеджмент в образовании»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–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34076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Северодвинск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4624"/>
            <a:ext cx="90364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Количество мест для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организации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целевое обучение в 2022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году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рамках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УГСН 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44.00.00 Образование и педагогические </a:t>
            </a: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науки</a:t>
            </a:r>
            <a: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(ПРОЕКТ</a:t>
            </a:r>
            <a:r>
              <a:rPr lang="ru-RU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42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43508" y="2852936"/>
            <a:ext cx="8856984" cy="72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altLang="ru-RU" sz="32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Спасибо за внимание!</a:t>
            </a:r>
            <a:endParaRPr lang="ru-RU" altLang="ru-RU" sz="32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689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Нормативные документы</a:t>
            </a:r>
            <a:endParaRPr lang="ru-RU" sz="2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72475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—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Постановление Правительства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РФ от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13 октября 2020 года №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1681</a:t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 целевом обучении по образовательным программам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среднего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профессионального и высшего образования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»;</a:t>
            </a:r>
          </a:p>
          <a:p>
            <a:endParaRPr lang="ru-RU" sz="20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—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Распоряжение Правительства РФ от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.11.202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1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№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303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-р </a:t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Об установлении на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год квоты приема на целевое обучение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образовательным программам высшего образования за счет бюджетных ассигнований федерального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бюджета.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394197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Квота приема </a:t>
            </a: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</a:t>
            </a: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обучение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университету </a:t>
            </a: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будет </a:t>
            </a: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установлена</a:t>
            </a: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Министерством науки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высшего образования РФ 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не позднее</a:t>
            </a: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июня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2471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7544" y="692696"/>
            <a:ext cx="4968550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 </a:t>
            </a:r>
            <a:r>
              <a:rPr lang="ru-RU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поступает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 </a:t>
            </a:r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в пределах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установленной </a:t>
            </a:r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квоты</a:t>
            </a:r>
            <a:endParaRPr lang="ru-RU" alt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 о целевом обучении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343104" y="1616026"/>
            <a:ext cx="4968550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Перечень заказчиков определен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ст. 71.1 ФЗ № 273-ФЗ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«Об образовании в Российской Федерации»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02661" y="2539356"/>
            <a:ext cx="4968550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 содержит 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существенные условия определенные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ст. 56 ФЗ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№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273-ФЗ «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Об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образовании 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Российской Федерации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» 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066757" y="3739685"/>
            <a:ext cx="4968552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</a:t>
            </a: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оговор может быть оформлен</a:t>
            </a:r>
            <a:b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 позднее даты окончания </a:t>
            </a:r>
            <a:b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 заявлений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3528" y="4869160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очная форма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3528" y="5238492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25 июля 202</a:t>
            </a:r>
            <a:r>
              <a:rPr lang="en-US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г.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35996" y="4869160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очно-заочная и заочная формы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535996" y="5238492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20 августа 202</a:t>
            </a:r>
            <a:r>
              <a:rPr lang="en-US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1364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61993" y="6381328"/>
            <a:ext cx="360693" cy="352896"/>
          </a:xfrm>
        </p:spPr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879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по договору о ЦО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7682" y="766615"/>
            <a:ext cx="1998054" cy="502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</a:t>
            </a:r>
            <a:r>
              <a:rPr lang="ru-RU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заказчика</a:t>
            </a:r>
            <a:endParaRPr lang="ru-RU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362" y="4714723"/>
            <a:ext cx="1963733" cy="475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</a:t>
            </a:r>
            <a:r>
              <a:rPr lang="ru-RU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гражданина</a:t>
            </a:r>
            <a:endParaRPr lang="ru-RU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1416" y="764704"/>
            <a:ext cx="6857186" cy="19343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dirty="0">
                <a:solidFill>
                  <a:srgbClr val="002060"/>
                </a:solidFill>
              </a:rPr>
              <a:t>по </a:t>
            </a:r>
            <a:r>
              <a:rPr lang="ru-RU" dirty="0" smtClean="0">
                <a:solidFill>
                  <a:srgbClr val="002060"/>
                </a:solidFill>
              </a:rPr>
              <a:t>предоставлению гражданину в </a:t>
            </a:r>
            <a:r>
              <a:rPr lang="ru-RU" dirty="0">
                <a:solidFill>
                  <a:srgbClr val="002060"/>
                </a:solidFill>
              </a:rPr>
              <a:t>период обучения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мер поддержки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включая меры материального стимулирования, оплата дополнительных платных образовательных услуг, оказываемых за рамками образовательной </a:t>
            </a:r>
            <a:r>
              <a:rPr lang="ru-RU" dirty="0" smtClean="0">
                <a:solidFill>
                  <a:srgbClr val="002060"/>
                </a:solidFill>
              </a:rPr>
              <a:t>программы</a:t>
            </a:r>
            <a:r>
              <a:rPr lang="ru-RU" dirty="0">
                <a:solidFill>
                  <a:srgbClr val="002060"/>
                </a:solidFill>
              </a:rPr>
              <a:t>, осваиваемой в соответствии </a:t>
            </a:r>
            <a:r>
              <a:rPr lang="ru-RU" dirty="0" smtClean="0">
                <a:solidFill>
                  <a:srgbClr val="002060"/>
                </a:solidFill>
              </a:rPr>
              <a:t>с  договором</a:t>
            </a:r>
            <a:r>
              <a:rPr lang="ru-RU" dirty="0">
                <a:solidFill>
                  <a:srgbClr val="002060"/>
                </a:solidFill>
              </a:rPr>
              <a:t>, предоставление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пользование </a:t>
            </a:r>
            <a:r>
              <a:rPr lang="ru-RU" dirty="0">
                <a:solidFill>
                  <a:srgbClr val="002060"/>
                </a:solidFill>
              </a:rPr>
              <a:t>и (или) оплата жилого помещения в </a:t>
            </a:r>
            <a:r>
              <a:rPr lang="ru-RU" dirty="0" smtClean="0">
                <a:solidFill>
                  <a:srgbClr val="002060"/>
                </a:solidFill>
              </a:rPr>
              <a:t>период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обучения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др</a:t>
            </a:r>
            <a:r>
              <a:rPr lang="ru-RU" dirty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61416" y="3284984"/>
            <a:ext cx="6857186" cy="7200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трудоустройству </a:t>
            </a:r>
            <a:r>
              <a:rPr lang="ru-RU" b="1" dirty="0" smtClean="0">
                <a:solidFill>
                  <a:srgbClr val="002060"/>
                </a:solidFill>
              </a:rPr>
              <a:t>гражданина </a:t>
            </a: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>
                <a:solidFill>
                  <a:srgbClr val="002060"/>
                </a:solidFill>
              </a:rPr>
              <a:t>позднее срока, установленного </a:t>
            </a:r>
            <a:r>
              <a:rPr lang="ru-RU" dirty="0" smtClean="0">
                <a:solidFill>
                  <a:srgbClr val="002060"/>
                </a:solidFill>
              </a:rPr>
              <a:t>договором, в </a:t>
            </a:r>
            <a:r>
              <a:rPr lang="ru-RU" dirty="0">
                <a:solidFill>
                  <a:srgbClr val="002060"/>
                </a:solidFill>
              </a:rPr>
              <a:t>соответствии с полученной квалификацией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27096" y="4653136"/>
            <a:ext cx="6891506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освоению образовательной программы</a:t>
            </a:r>
            <a:r>
              <a:rPr lang="ru-RU" dirty="0">
                <a:solidFill>
                  <a:srgbClr val="002060"/>
                </a:solidFill>
              </a:rPr>
              <a:t>, указанной </a:t>
            </a:r>
            <a:r>
              <a:rPr lang="ru-RU" dirty="0" smtClean="0">
                <a:solidFill>
                  <a:srgbClr val="002060"/>
                </a:solidFill>
              </a:rPr>
              <a:t>в договоре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с возможностью изменения образовательной программы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(или) формы обучения по </a:t>
            </a:r>
            <a:r>
              <a:rPr lang="ru-RU" dirty="0" smtClean="0">
                <a:solidFill>
                  <a:srgbClr val="002060"/>
                </a:solidFill>
              </a:rPr>
              <a:t>согласованию с </a:t>
            </a:r>
            <a:r>
              <a:rPr lang="ru-RU" dirty="0">
                <a:solidFill>
                  <a:srgbClr val="002060"/>
                </a:solidFill>
              </a:rPr>
              <a:t>заказчиком)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27095" y="5517232"/>
            <a:ext cx="6891506" cy="644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smtClean="0">
                <a:solidFill>
                  <a:srgbClr val="002060"/>
                </a:solidFill>
              </a:rPr>
              <a:t>осуществлению трудовой деятельности в течение не менее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3-х лет</a:t>
            </a:r>
            <a:r>
              <a:rPr lang="ru-RU" dirty="0" smtClean="0">
                <a:solidFill>
                  <a:srgbClr val="002060"/>
                </a:solidFill>
              </a:rPr>
              <a:t>, в </a:t>
            </a:r>
            <a:r>
              <a:rPr lang="ru-RU" dirty="0">
                <a:solidFill>
                  <a:srgbClr val="002060"/>
                </a:solidFill>
              </a:rPr>
              <a:t>соответствии с полученной квалификацией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699094"/>
            <a:ext cx="6606842" cy="5858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Стороны самостоятельно определяют перечень мер поддержки с указанием порядка, сроков и размеров их предоставления</a:t>
            </a:r>
            <a:endParaRPr 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4005064"/>
            <a:ext cx="6606842" cy="5858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Трудоустройство осуществляется не позднее срока, установленного договором</a:t>
            </a:r>
            <a:endParaRPr 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1970" y="2837948"/>
            <a:ext cx="1980000" cy="82803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 целевом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обучении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204" y="3990076"/>
            <a:ext cx="1980000" cy="82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0444" y="1685820"/>
            <a:ext cx="1980000" cy="8280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(поступающий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или обучающийся)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00602" y="3972012"/>
            <a:ext cx="3302608" cy="8460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Вуз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(организация, осуществляющая образовательную деятельность)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90842" y="1685820"/>
            <a:ext cx="3302608" cy="8280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Работодатель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(организация, в которой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будет работать гражданин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2196428" y="2444172"/>
            <a:ext cx="288032" cy="427392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2196428" y="3632364"/>
            <a:ext cx="288032" cy="427392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33317" y="2801884"/>
            <a:ext cx="0" cy="86409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082930" y="3044880"/>
            <a:ext cx="1677698" cy="39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Могут быть</a:t>
            </a:r>
            <a:b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сторонами договора</a:t>
            </a:r>
            <a:endParaRPr lang="ru-RU" sz="14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0" name="Прямая со стрелкой 19"/>
          <p:cNvCxnSpPr>
            <a:stCxn id="12" idx="1"/>
          </p:cNvCxnSpPr>
          <p:nvPr/>
        </p:nvCxnSpPr>
        <p:spPr>
          <a:xfrm flipH="1">
            <a:off x="3572135" y="2099836"/>
            <a:ext cx="718707" cy="55803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1"/>
          </p:cNvCxnSpPr>
          <p:nvPr/>
        </p:nvCxnSpPr>
        <p:spPr>
          <a:xfrm flipH="1" flipV="1">
            <a:off x="3572135" y="3846060"/>
            <a:ext cx="728467" cy="54898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Стороны договора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60204" y="5265144"/>
            <a:ext cx="6233246" cy="39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Работодатель  и/или Вуз указываются в договоре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по решению одной из сторон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flipV="1">
            <a:off x="2440622" y="836712"/>
            <a:ext cx="332865" cy="8875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40622" y="2535616"/>
            <a:ext cx="352393" cy="517087"/>
          </a:xfrm>
          <a:prstGeom prst="line">
            <a:avLst/>
          </a:prstGeom>
          <a:ln w="38100">
            <a:solidFill>
              <a:srgbClr val="0020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67544" y="1724279"/>
            <a:ext cx="1989760" cy="3132256"/>
            <a:chOff x="1150440" y="2031620"/>
            <a:chExt cx="1989760" cy="313225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51966" y="3183748"/>
              <a:ext cx="1980000" cy="828032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Договор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о целевом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обучении</a:t>
              </a:r>
              <a:endParaRPr lang="ru-RU" sz="1600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160200" y="4335876"/>
              <a:ext cx="1980000" cy="8280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Заказчик</a:t>
              </a:r>
              <a:endParaRPr lang="ru-RU" sz="1600" b="1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50440" y="2031620"/>
              <a:ext cx="1980000" cy="8280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Гражданин</a:t>
              </a: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 (поступающий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или обучающийся)</a:t>
              </a:r>
              <a:endParaRPr lang="ru-RU" sz="1600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 rot="5400000">
              <a:off x="1996424" y="2789972"/>
              <a:ext cx="288032" cy="427392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 rot="16200000">
              <a:off x="1996424" y="3978164"/>
              <a:ext cx="288032" cy="427392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Предмет договора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783251" y="836712"/>
            <a:ext cx="6130214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освоить образовательную программу	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783021" y="1206044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осуществить трудовую деятельность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соответствии с полученной квалификацией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 условиях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договора (не менее 3-х лет)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783021" y="2129373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вправе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поступать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 целевое обучение в пределах установленной квоты приема на целевое обучение (только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высшему образованию)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74291" y="3556068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период освоения гражданином образовательной программы обязан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предоставить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гражданину меры поддержки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772828" y="4480142"/>
            <a:ext cx="6130444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обеспечить трудоустройство гражданина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соответствии с квалификацией, полученной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результате освоения образовательной  программы, на условиях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договора (не менее 3-х лет)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457304" y="3556068"/>
            <a:ext cx="335711" cy="4724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457304" y="4856535"/>
            <a:ext cx="315524" cy="823936"/>
          </a:xfrm>
          <a:prstGeom prst="line">
            <a:avLst/>
          </a:prstGeom>
          <a:ln w="38100">
            <a:solidFill>
              <a:srgbClr val="0020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0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51737" y="2664207"/>
            <a:ext cx="7200583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Государственная аккредитация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(наличие государственной аккредитации образовательной программы: обязательно / необязательно)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0825" y="26064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Характеристики обучения гражданина,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указываемые в договоре о целевом обучении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(для высшего образования)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4" y="1710100"/>
            <a:ext cx="7201495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Специальность, направление подготовки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(специальность (одна из специальностей),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направление (одно из направлений) подготовки)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1737" y="3587537"/>
            <a:ext cx="7200583" cy="646331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Форма обучения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(форма (одна из форм) обучения (очная, очно-заочная, заочная)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1737" y="4233868"/>
            <a:ext cx="7200583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Организация, осуществляющая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образовательную деятельность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(наименование организации (организаций),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осуществляющей образовательную деятельность)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50824" y="5434197"/>
            <a:ext cx="7201495" cy="646331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Направленность (профиль) образовательной программы (образовательных программ)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520" y="1340768"/>
            <a:ext cx="720149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Уровень образования (высшее образование)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2664207"/>
            <a:ext cx="1547217" cy="3416321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Указывается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договоре по усмотрению заказчика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52319" y="1340768"/>
            <a:ext cx="1547217" cy="13234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ОБЯЗАТЕЛЬНО</a:t>
            </a:r>
            <a:endParaRPr lang="ru-RU" sz="15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Санкции за неисполнение обязательств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3528" y="1414687"/>
            <a:ext cx="1296144" cy="143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случае целевого обучения</a:t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без приема</a:t>
            </a: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</a:t>
            </a:r>
            <a:endParaRPr lang="ru-RU" sz="155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19672" y="1412777"/>
            <a:ext cx="3492000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трудоустройству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гражданина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04684" y="1412777"/>
            <a:ext cx="3492000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освоению образовательной программы и осуществлению трудовой деятельности в течение 3-х лет</a:t>
            </a:r>
            <a:endParaRPr lang="ru-RU" sz="1500" b="1" spc="-7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19672" y="2420889"/>
            <a:ext cx="3492000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Компенсация гражданину в размере </a:t>
            </a:r>
            <a:r>
              <a:rPr lang="ru-RU" sz="1500" b="1" dirty="0">
                <a:solidFill>
                  <a:srgbClr val="FF0000"/>
                </a:solidFill>
                <a:latin typeface="Trebuchet MS" panose="020B0603020202020204" pitchFamily="34" charset="0"/>
              </a:rPr>
              <a:t>трехкратной среднемесячной начисленной заработной платы</a:t>
            </a:r>
            <a:endParaRPr lang="ru-RU" sz="15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 субъекте РФ, куда должен был быть трудоустроен гражданин 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04684" y="2420889"/>
            <a:ext cx="3492000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b="1" dirty="0">
                <a:solidFill>
                  <a:srgbClr val="FF0000"/>
                </a:solidFill>
                <a:latin typeface="Trebuchet MS" panose="020B0603020202020204" pitchFamily="34" charset="0"/>
              </a:rPr>
              <a:t>Возмещение заказчику расходов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, связанных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 предоставлением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мер 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поддержки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19672" y="1046910"/>
            <a:ext cx="3485012" cy="36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Заказчик</a:t>
            </a:r>
            <a:endParaRPr lang="ru-RU" sz="1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04684" y="1052736"/>
            <a:ext cx="3347224" cy="36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</a:t>
            </a:r>
            <a:endParaRPr lang="ru-RU" sz="15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5200" y="3789042"/>
            <a:ext cx="696924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Дополнительно к иным санкциям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(если договор о ЦО предусматривал прием в рамках квоты)</a:t>
            </a:r>
            <a:endParaRPr lang="ru-RU" sz="1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292" y="4583039"/>
            <a:ext cx="1296144" cy="100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случае </a:t>
            </a:r>
            <a:r>
              <a:rPr lang="ru-RU" sz="155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приема</a:t>
            </a: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</a:t>
            </a:r>
            <a:endParaRPr lang="ru-RU" sz="155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7436" y="4581129"/>
            <a:ext cx="3492000" cy="7920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трудоустройству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гражданина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12448" y="4581129"/>
            <a:ext cx="3492000" cy="7920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осуществлению трудовой</a:t>
            </a:r>
            <a:b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деятельности в течение 3-х лет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27436" y="5371803"/>
            <a:ext cx="6969248" cy="649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Выплата вузу </a:t>
            </a:r>
            <a:r>
              <a:rPr lang="ru-RU" sz="1500" b="1" dirty="0">
                <a:solidFill>
                  <a:srgbClr val="002060"/>
                </a:solidFill>
                <a:latin typeface="Trebuchet MS" panose="020B0603020202020204" pitchFamily="34" charset="0"/>
              </a:rPr>
              <a:t>штрафа 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 размере расходов бюджета </a:t>
            </a:r>
          </a:p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на получение образования (дополнительно к иным санкциям)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Рекомендуем 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455" y="76470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 подписания договора о целевом обучении сторонами,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направить его в формате </a:t>
            </a:r>
            <a:r>
              <a:rPr lang="en-US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MS Word</a:t>
            </a: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(для предварительного согласования) на электронную почту:</a:t>
            </a:r>
          </a:p>
          <a:p>
            <a:pPr>
              <a:tabLst>
                <a:tab pos="233045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priem@narfu.ru</a:t>
            </a:r>
            <a:endParaRPr lang="ru-RU" sz="24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endParaRPr lang="ru-RU" sz="24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Подписать согласованный вариант договора.</a:t>
            </a:r>
          </a:p>
          <a:p>
            <a:pPr>
              <a:tabLst>
                <a:tab pos="2330450" algn="l"/>
              </a:tabLst>
            </a:pPr>
            <a:endParaRPr lang="ru-RU" sz="24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Предоставить в приемную комиссию: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копию договора о ЦО заверенную заказчиком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или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копию договора с предоставлением оригинала договора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23528" y="5517232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очная форма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3528" y="5886564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25 июля 202</a:t>
            </a:r>
            <a:r>
              <a:rPr lang="en-US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г.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535996" y="5517232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очно-заочная и заочная формы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535996" y="5886564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20 августа 202</a:t>
            </a:r>
            <a:r>
              <a:rPr lang="en-US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9873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Arctic_CEA_3</Template>
  <TotalTime>12639</TotalTime>
  <Words>1156</Words>
  <Application>Microsoft Office PowerPoint</Application>
  <PresentationFormat>Экран (4:3)</PresentationFormat>
  <Paragraphs>333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О целевом обучении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Хлестачев Роман Валерьевич</dc:creator>
  <cp:lastModifiedBy>Ольга Александровна Коптева</cp:lastModifiedBy>
  <cp:revision>1064</cp:revision>
  <cp:lastPrinted>2017-06-26T09:44:35Z</cp:lastPrinted>
  <dcterms:created xsi:type="dcterms:W3CDTF">2012-06-21T07:34:02Z</dcterms:created>
  <dcterms:modified xsi:type="dcterms:W3CDTF">2021-12-16T05:14:11Z</dcterms:modified>
</cp:coreProperties>
</file>