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1" r:id="rId1"/>
  </p:sldMasterIdLst>
  <p:notesMasterIdLst>
    <p:notesMasterId r:id="rId19"/>
  </p:notesMasterIdLst>
  <p:handoutMasterIdLst>
    <p:handoutMasterId r:id="rId20"/>
  </p:handoutMasterIdLst>
  <p:sldIdLst>
    <p:sldId id="260" r:id="rId2"/>
    <p:sldId id="290" r:id="rId3"/>
    <p:sldId id="317" r:id="rId4"/>
    <p:sldId id="318" r:id="rId5"/>
    <p:sldId id="319" r:id="rId6"/>
    <p:sldId id="322" r:id="rId7"/>
    <p:sldId id="321" r:id="rId8"/>
    <p:sldId id="324" r:id="rId9"/>
    <p:sldId id="325" r:id="rId10"/>
    <p:sldId id="295" r:id="rId11"/>
    <p:sldId id="312" r:id="rId12"/>
    <p:sldId id="326" r:id="rId13"/>
    <p:sldId id="328" r:id="rId14"/>
    <p:sldId id="305" r:id="rId15"/>
    <p:sldId id="316" r:id="rId16"/>
    <p:sldId id="302" r:id="rId17"/>
    <p:sldId id="262" r:id="rId18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ршин Вячеслав Павлинович" initials="ПВ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2060"/>
    <a:srgbClr val="000099"/>
    <a:srgbClr val="3333CC"/>
    <a:srgbClr val="0099CC"/>
    <a:srgbClr val="660066"/>
    <a:srgbClr val="5AE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79886" autoAdjust="0"/>
  </p:normalViewPr>
  <p:slideViewPr>
    <p:cSldViewPr>
      <p:cViewPr varScale="1">
        <p:scale>
          <a:sx n="92" d="100"/>
          <a:sy n="92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B068E-0A99-47E4-A9B2-929AAEF87CA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79FD7E-9676-4F65-8575-AAAD61A5146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rebuchet MS" panose="020B0603020202020204" pitchFamily="34" charset="0"/>
            </a:rPr>
            <a:t>Общий конкурс</a:t>
          </a:r>
          <a:endParaRPr lang="ru-RU" dirty="0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EE5F582B-5EB7-483A-960F-CE38912654BD}" type="parTrans" cxnId="{314A4A98-491B-4DEE-9213-467D9975D981}">
      <dgm:prSet/>
      <dgm:spPr/>
      <dgm:t>
        <a:bodyPr/>
        <a:lstStyle/>
        <a:p>
          <a:endParaRPr lang="ru-RU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AA08F802-525E-4944-ADE5-69EC70549251}" type="sibTrans" cxnId="{314A4A98-491B-4DEE-9213-467D9975D981}">
      <dgm:prSet/>
      <dgm:spPr/>
      <dgm:t>
        <a:bodyPr/>
        <a:lstStyle/>
        <a:p>
          <a:endParaRPr lang="ru-RU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E3B5FD1A-A7DD-4A4A-8405-73D60FFAD50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rebuchet MS" panose="020B0603020202020204" pitchFamily="34" charset="0"/>
            </a:rPr>
            <a:t>Квота приема </a:t>
          </a:r>
          <a:br>
            <a:rPr lang="ru-RU" dirty="0" smtClean="0">
              <a:solidFill>
                <a:srgbClr val="002060"/>
              </a:solidFill>
              <a:latin typeface="Trebuchet MS" panose="020B0603020202020204" pitchFamily="34" charset="0"/>
            </a:rPr>
          </a:br>
          <a:r>
            <a:rPr lang="ru-RU" dirty="0" smtClean="0">
              <a:solidFill>
                <a:srgbClr val="002060"/>
              </a:solidFill>
              <a:latin typeface="Trebuchet MS" panose="020B0603020202020204" pitchFamily="34" charset="0"/>
            </a:rPr>
            <a:t>на целевое обучение</a:t>
          </a:r>
          <a:endParaRPr lang="ru-RU" dirty="0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1FBF864C-CC3E-4F2C-9B0F-C4C8D3DC9D78}" type="parTrans" cxnId="{3B6BE00C-E823-462E-80C7-A31FBEAD0174}">
      <dgm:prSet/>
      <dgm:spPr/>
      <dgm:t>
        <a:bodyPr/>
        <a:lstStyle/>
        <a:p>
          <a:endParaRPr lang="ru-RU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ED2B70DF-E972-4F38-A7C3-B05161787F49}" type="sibTrans" cxnId="{3B6BE00C-E823-462E-80C7-A31FBEAD0174}">
      <dgm:prSet/>
      <dgm:spPr/>
      <dgm:t>
        <a:bodyPr/>
        <a:lstStyle/>
        <a:p>
          <a:endParaRPr lang="ru-RU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A82B7562-9254-47BE-A5FD-3AE0C8DFA904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rebuchet MS" panose="020B0603020202020204" pitchFamily="34" charset="0"/>
            </a:rPr>
            <a:t>Квота особого права</a:t>
          </a:r>
          <a:endParaRPr lang="ru-RU" dirty="0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27A34449-E4C7-499C-9C30-4C002B0E5D8E}" type="parTrans" cxnId="{75699EE8-2F38-4A92-8585-E44279628E2E}">
      <dgm:prSet/>
      <dgm:spPr/>
      <dgm:t>
        <a:bodyPr/>
        <a:lstStyle/>
        <a:p>
          <a:endParaRPr lang="ru-RU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CE076A5A-716C-4D42-BCA7-A0A1836BB89C}" type="sibTrans" cxnId="{75699EE8-2F38-4A92-8585-E44279628E2E}">
      <dgm:prSet/>
      <dgm:spPr/>
      <dgm:t>
        <a:bodyPr/>
        <a:lstStyle/>
        <a:p>
          <a:endParaRPr lang="ru-RU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AE933D6A-E57B-40F4-8111-31FF4DB30907}">
      <dgm:prSet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  <a:latin typeface="Trebuchet MS" panose="020B0603020202020204" pitchFamily="34" charset="0"/>
            </a:rPr>
            <a:t>План </a:t>
          </a:r>
          <a:br>
            <a:rPr lang="ru-RU" sz="2800" dirty="0" smtClean="0">
              <a:solidFill>
                <a:srgbClr val="002060"/>
              </a:solidFill>
              <a:latin typeface="Trebuchet MS" panose="020B0603020202020204" pitchFamily="34" charset="0"/>
            </a:rPr>
          </a:br>
          <a:r>
            <a:rPr lang="ru-RU" sz="2800" dirty="0" smtClean="0">
              <a:solidFill>
                <a:srgbClr val="002060"/>
              </a:solidFill>
              <a:latin typeface="Trebuchet MS" panose="020B0603020202020204" pitchFamily="34" charset="0"/>
            </a:rPr>
            <a:t>приема</a:t>
          </a:r>
          <a:endParaRPr lang="ru-RU" sz="2800" dirty="0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BDC02CB2-B99F-435C-A389-D60EB4166FDC}" type="parTrans" cxnId="{71E3EAD8-0AEA-4A13-BFB9-1AD359C70487}">
      <dgm:prSet/>
      <dgm:spPr/>
      <dgm:t>
        <a:bodyPr/>
        <a:lstStyle/>
        <a:p>
          <a:endParaRPr lang="ru-RU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F1A0CFCA-CCDD-4C99-8C51-025F7EF7E088}" type="sibTrans" cxnId="{71E3EAD8-0AEA-4A13-BFB9-1AD359C70487}">
      <dgm:prSet/>
      <dgm:spPr/>
      <dgm:t>
        <a:bodyPr/>
        <a:lstStyle/>
        <a:p>
          <a:endParaRPr lang="ru-RU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7E9D2B00-1272-4B8D-BCD8-B6DDCBB8F0ED}" type="pres">
      <dgm:prSet presAssocID="{9F7B068E-0A99-47E4-A9B2-929AAEF87CAC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99971E-15E0-4DE4-852F-57A7CC71F95C}" type="pres">
      <dgm:prSet presAssocID="{9D79FD7E-9676-4F65-8575-AAAD61A5146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9619F-217B-4B47-B7B3-E47008ED4ECD}" type="pres">
      <dgm:prSet presAssocID="{AA08F802-525E-4944-ADE5-69EC70549251}" presName="spacerL" presStyleCnt="0"/>
      <dgm:spPr/>
    </dgm:pt>
    <dgm:pt modelId="{41D4E6C2-4BAE-4CDF-85F7-3BFA338A0B9C}" type="pres">
      <dgm:prSet presAssocID="{AA08F802-525E-4944-ADE5-69EC70549251}" presName="sibTrans" presStyleLbl="sibTrans2D1" presStyleIdx="0" presStyleCnt="3"/>
      <dgm:spPr>
        <a:prstGeom prst="mathEqual">
          <a:avLst/>
        </a:prstGeom>
      </dgm:spPr>
      <dgm:t>
        <a:bodyPr/>
        <a:lstStyle/>
        <a:p>
          <a:endParaRPr lang="ru-RU"/>
        </a:p>
      </dgm:t>
    </dgm:pt>
    <dgm:pt modelId="{711E07FD-64F5-44FC-89DD-CB11B54D12DB}" type="pres">
      <dgm:prSet presAssocID="{AA08F802-525E-4944-ADE5-69EC70549251}" presName="spacerR" presStyleCnt="0"/>
      <dgm:spPr/>
    </dgm:pt>
    <dgm:pt modelId="{56DF4816-6F2B-4FDC-A63A-FD2CE8D9EB9F}" type="pres">
      <dgm:prSet presAssocID="{E3B5FD1A-A7DD-4A4A-8405-73D60FFAD5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6B250-42D2-4F70-A192-E7AC57FA5EB6}" type="pres">
      <dgm:prSet presAssocID="{ED2B70DF-E972-4F38-A7C3-B05161787F49}" presName="spacerL" presStyleCnt="0"/>
      <dgm:spPr/>
    </dgm:pt>
    <dgm:pt modelId="{CF63C3BA-6BF0-4826-9F7A-D84DBD6383DA}" type="pres">
      <dgm:prSet presAssocID="{ED2B70DF-E972-4F38-A7C3-B05161787F49}" presName="sibTrans" presStyleLbl="sibTrans2D1" presStyleIdx="1" presStyleCnt="3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13A1306F-5212-41DC-8997-7ECBC36655EC}" type="pres">
      <dgm:prSet presAssocID="{ED2B70DF-E972-4F38-A7C3-B05161787F49}" presName="spacerR" presStyleCnt="0"/>
      <dgm:spPr/>
    </dgm:pt>
    <dgm:pt modelId="{3C149175-20E6-44BB-92AD-FA533EF77C57}" type="pres">
      <dgm:prSet presAssocID="{A82B7562-9254-47BE-A5FD-3AE0C8DFA90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D76B2-F275-4402-BA69-D5C2EF4535E7}" type="pres">
      <dgm:prSet presAssocID="{CE076A5A-716C-4D42-BCA7-A0A1836BB89C}" presName="spacerL" presStyleCnt="0"/>
      <dgm:spPr/>
    </dgm:pt>
    <dgm:pt modelId="{A1E80B00-CB91-47A7-A2F9-65003657A6ED}" type="pres">
      <dgm:prSet presAssocID="{CE076A5A-716C-4D42-BCA7-A0A1836BB89C}" presName="sibTrans" presStyleLbl="sibTrans2D1" presStyleIdx="2" presStyleCnt="3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E282AB52-FF2B-42F3-8E13-EAE66B37DE61}" type="pres">
      <dgm:prSet presAssocID="{CE076A5A-716C-4D42-BCA7-A0A1836BB89C}" presName="spacerR" presStyleCnt="0"/>
      <dgm:spPr/>
    </dgm:pt>
    <dgm:pt modelId="{D8D0011E-58B7-48A3-9B39-30E8716D2CCB}" type="pres">
      <dgm:prSet presAssocID="{AE933D6A-E57B-40F4-8111-31FF4DB309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699EE8-2F38-4A92-8585-E44279628E2E}" srcId="{9F7B068E-0A99-47E4-A9B2-929AAEF87CAC}" destId="{A82B7562-9254-47BE-A5FD-3AE0C8DFA904}" srcOrd="2" destOrd="0" parTransId="{27A34449-E4C7-499C-9C30-4C002B0E5D8E}" sibTransId="{CE076A5A-716C-4D42-BCA7-A0A1836BB89C}"/>
    <dgm:cxn modelId="{BEFB67D2-7F57-44C2-A29B-85E87434E27A}" type="presOf" srcId="{AE933D6A-E57B-40F4-8111-31FF4DB30907}" destId="{D8D0011E-58B7-48A3-9B39-30E8716D2CCB}" srcOrd="0" destOrd="0" presId="urn:microsoft.com/office/officeart/2005/8/layout/equation1"/>
    <dgm:cxn modelId="{EF7A3197-56EA-4866-9D8D-87E5C98CC107}" type="presOf" srcId="{9F7B068E-0A99-47E4-A9B2-929AAEF87CAC}" destId="{7E9D2B00-1272-4B8D-BCD8-B6DDCBB8F0ED}" srcOrd="0" destOrd="0" presId="urn:microsoft.com/office/officeart/2005/8/layout/equation1"/>
    <dgm:cxn modelId="{858C47DF-6226-425C-99DA-EFDCAA059DCA}" type="presOf" srcId="{ED2B70DF-E972-4F38-A7C3-B05161787F49}" destId="{CF63C3BA-6BF0-4826-9F7A-D84DBD6383DA}" srcOrd="0" destOrd="0" presId="urn:microsoft.com/office/officeart/2005/8/layout/equation1"/>
    <dgm:cxn modelId="{71E3EAD8-0AEA-4A13-BFB9-1AD359C70487}" srcId="{9F7B068E-0A99-47E4-A9B2-929AAEF87CAC}" destId="{AE933D6A-E57B-40F4-8111-31FF4DB30907}" srcOrd="3" destOrd="0" parTransId="{BDC02CB2-B99F-435C-A389-D60EB4166FDC}" sibTransId="{F1A0CFCA-CCDD-4C99-8C51-025F7EF7E088}"/>
    <dgm:cxn modelId="{7C99FB27-6CF4-4298-A6B0-643AF92C171C}" type="presOf" srcId="{CE076A5A-716C-4D42-BCA7-A0A1836BB89C}" destId="{A1E80B00-CB91-47A7-A2F9-65003657A6ED}" srcOrd="0" destOrd="0" presId="urn:microsoft.com/office/officeart/2005/8/layout/equation1"/>
    <dgm:cxn modelId="{6A246DD1-4563-4191-A631-B54B9A94382D}" type="presOf" srcId="{E3B5FD1A-A7DD-4A4A-8405-73D60FFAD50A}" destId="{56DF4816-6F2B-4FDC-A63A-FD2CE8D9EB9F}" srcOrd="0" destOrd="0" presId="urn:microsoft.com/office/officeart/2005/8/layout/equation1"/>
    <dgm:cxn modelId="{ED32F7CC-2974-4616-8BBB-53C758B0ABED}" type="presOf" srcId="{AA08F802-525E-4944-ADE5-69EC70549251}" destId="{41D4E6C2-4BAE-4CDF-85F7-3BFA338A0B9C}" srcOrd="0" destOrd="0" presId="urn:microsoft.com/office/officeart/2005/8/layout/equation1"/>
    <dgm:cxn modelId="{3B6BE00C-E823-462E-80C7-A31FBEAD0174}" srcId="{9F7B068E-0A99-47E4-A9B2-929AAEF87CAC}" destId="{E3B5FD1A-A7DD-4A4A-8405-73D60FFAD50A}" srcOrd="1" destOrd="0" parTransId="{1FBF864C-CC3E-4F2C-9B0F-C4C8D3DC9D78}" sibTransId="{ED2B70DF-E972-4F38-A7C3-B05161787F49}"/>
    <dgm:cxn modelId="{314A4A98-491B-4DEE-9213-467D9975D981}" srcId="{9F7B068E-0A99-47E4-A9B2-929AAEF87CAC}" destId="{9D79FD7E-9676-4F65-8575-AAAD61A5146E}" srcOrd="0" destOrd="0" parTransId="{EE5F582B-5EB7-483A-960F-CE38912654BD}" sibTransId="{AA08F802-525E-4944-ADE5-69EC70549251}"/>
    <dgm:cxn modelId="{710ACB3D-0404-4B1F-9F6C-A59518F967C3}" type="presOf" srcId="{9D79FD7E-9676-4F65-8575-AAAD61A5146E}" destId="{9399971E-15E0-4DE4-852F-57A7CC71F95C}" srcOrd="0" destOrd="0" presId="urn:microsoft.com/office/officeart/2005/8/layout/equation1"/>
    <dgm:cxn modelId="{C2418A3E-1024-477A-99F6-2997F953D7D1}" type="presOf" srcId="{A82B7562-9254-47BE-A5FD-3AE0C8DFA904}" destId="{3C149175-20E6-44BB-92AD-FA533EF77C57}" srcOrd="0" destOrd="0" presId="urn:microsoft.com/office/officeart/2005/8/layout/equation1"/>
    <dgm:cxn modelId="{5D3AF413-D1C7-46D5-B734-7577E59D7127}" type="presParOf" srcId="{7E9D2B00-1272-4B8D-BCD8-B6DDCBB8F0ED}" destId="{9399971E-15E0-4DE4-852F-57A7CC71F95C}" srcOrd="0" destOrd="0" presId="urn:microsoft.com/office/officeart/2005/8/layout/equation1"/>
    <dgm:cxn modelId="{B9057D40-D48C-4F7C-AC2F-50B24A5A69A7}" type="presParOf" srcId="{7E9D2B00-1272-4B8D-BCD8-B6DDCBB8F0ED}" destId="{3599619F-217B-4B47-B7B3-E47008ED4ECD}" srcOrd="1" destOrd="0" presId="urn:microsoft.com/office/officeart/2005/8/layout/equation1"/>
    <dgm:cxn modelId="{234DE38D-0DE5-454D-82BC-5BCCFBFCF493}" type="presParOf" srcId="{7E9D2B00-1272-4B8D-BCD8-B6DDCBB8F0ED}" destId="{41D4E6C2-4BAE-4CDF-85F7-3BFA338A0B9C}" srcOrd="2" destOrd="0" presId="urn:microsoft.com/office/officeart/2005/8/layout/equation1"/>
    <dgm:cxn modelId="{AA0A8997-9BD6-42D0-BDD4-B9CDA8179899}" type="presParOf" srcId="{7E9D2B00-1272-4B8D-BCD8-B6DDCBB8F0ED}" destId="{711E07FD-64F5-44FC-89DD-CB11B54D12DB}" srcOrd="3" destOrd="0" presId="urn:microsoft.com/office/officeart/2005/8/layout/equation1"/>
    <dgm:cxn modelId="{95A001AF-BE03-40C2-8D5D-1EAFB3519D9B}" type="presParOf" srcId="{7E9D2B00-1272-4B8D-BCD8-B6DDCBB8F0ED}" destId="{56DF4816-6F2B-4FDC-A63A-FD2CE8D9EB9F}" srcOrd="4" destOrd="0" presId="urn:microsoft.com/office/officeart/2005/8/layout/equation1"/>
    <dgm:cxn modelId="{AA590653-4AEE-4673-8FFB-B2DA37D4ADDB}" type="presParOf" srcId="{7E9D2B00-1272-4B8D-BCD8-B6DDCBB8F0ED}" destId="{0F66B250-42D2-4F70-A192-E7AC57FA5EB6}" srcOrd="5" destOrd="0" presId="urn:microsoft.com/office/officeart/2005/8/layout/equation1"/>
    <dgm:cxn modelId="{2D0B37CA-595F-4C92-AF33-F73389D00563}" type="presParOf" srcId="{7E9D2B00-1272-4B8D-BCD8-B6DDCBB8F0ED}" destId="{CF63C3BA-6BF0-4826-9F7A-D84DBD6383DA}" srcOrd="6" destOrd="0" presId="urn:microsoft.com/office/officeart/2005/8/layout/equation1"/>
    <dgm:cxn modelId="{9BF53EE1-3319-4F4E-9F92-510CBA0C9B75}" type="presParOf" srcId="{7E9D2B00-1272-4B8D-BCD8-B6DDCBB8F0ED}" destId="{13A1306F-5212-41DC-8997-7ECBC36655EC}" srcOrd="7" destOrd="0" presId="urn:microsoft.com/office/officeart/2005/8/layout/equation1"/>
    <dgm:cxn modelId="{39C619C4-5D93-4689-8EF1-0936C9865DA8}" type="presParOf" srcId="{7E9D2B00-1272-4B8D-BCD8-B6DDCBB8F0ED}" destId="{3C149175-20E6-44BB-92AD-FA533EF77C57}" srcOrd="8" destOrd="0" presId="urn:microsoft.com/office/officeart/2005/8/layout/equation1"/>
    <dgm:cxn modelId="{AB6AF155-FEC2-41F4-9561-5C02D2641D25}" type="presParOf" srcId="{7E9D2B00-1272-4B8D-BCD8-B6DDCBB8F0ED}" destId="{980D76B2-F275-4402-BA69-D5C2EF4535E7}" srcOrd="9" destOrd="0" presId="urn:microsoft.com/office/officeart/2005/8/layout/equation1"/>
    <dgm:cxn modelId="{34157681-C1B2-4665-873A-F0717775BF05}" type="presParOf" srcId="{7E9D2B00-1272-4B8D-BCD8-B6DDCBB8F0ED}" destId="{A1E80B00-CB91-47A7-A2F9-65003657A6ED}" srcOrd="10" destOrd="0" presId="urn:microsoft.com/office/officeart/2005/8/layout/equation1"/>
    <dgm:cxn modelId="{042DC82E-314F-43F9-A85E-40FA6E10A832}" type="presParOf" srcId="{7E9D2B00-1272-4B8D-BCD8-B6DDCBB8F0ED}" destId="{E282AB52-FF2B-42F3-8E13-EAE66B37DE61}" srcOrd="11" destOrd="0" presId="urn:microsoft.com/office/officeart/2005/8/layout/equation1"/>
    <dgm:cxn modelId="{4D953C9E-2F1D-4002-96F6-5215B2AE4079}" type="presParOf" srcId="{7E9D2B00-1272-4B8D-BCD8-B6DDCBB8F0ED}" destId="{D8D0011E-58B7-48A3-9B39-30E8716D2CCB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3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413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r">
              <a:defRPr sz="1200"/>
            </a:lvl1pPr>
          </a:lstStyle>
          <a:p>
            <a:fld id="{6C8D1092-37F3-4CBE-94CC-6C5A8EE5C6FC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6413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3"/>
            <a:ext cx="2945659" cy="496413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r">
              <a:defRPr sz="1200"/>
            </a:lvl1pPr>
          </a:lstStyle>
          <a:p>
            <a:fld id="{9520A16D-F0CD-4F92-9B45-03C89D18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85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3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3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6D7D13-BA4D-4483-8557-C1AAB9AA9473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1" rIns="91424" bIns="45711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24" tIns="45711" rIns="91424" bIns="457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6413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6413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45B13F-6651-4E8E-A117-B6DE46220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98663-EBF8-42F9-AF06-B6E375A07F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2120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92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92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9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9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05001"/>
            <a:ext cx="10058400" cy="2593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ln>
                  <a:noFill/>
                </a:ln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C06F0-3D51-4BA5-830C-59ECD90220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215" y="103020"/>
            <a:ext cx="767705" cy="57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499" y="274638"/>
            <a:ext cx="9186101" cy="56207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9E5E1-543C-46E2-B717-AAC91C2CC3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598-93FB-4807-8CEB-3B7C124FF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4F5E9-8269-4B73-93B1-C3ED776F5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83499" y="274638"/>
            <a:ext cx="9186101" cy="56207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DC7A-3E97-4843-B8AC-92E6DFDF5D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583499" y="274638"/>
            <a:ext cx="9186101" cy="56207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6452" y="188640"/>
            <a:ext cx="9361040" cy="56207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rot="5400000">
            <a:off x="7067448" y="-4044372"/>
            <a:ext cx="0" cy="9720000"/>
          </a:xfrm>
          <a:prstGeom prst="line">
            <a:avLst/>
          </a:prstGeom>
          <a:ln w="47625">
            <a:gradFill>
              <a:gsLst>
                <a:gs pos="45000">
                  <a:schemeClr val="accent2"/>
                </a:gs>
                <a:gs pos="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192" y="123726"/>
            <a:ext cx="718964" cy="541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2598-93FB-4807-8CEB-3B7C124FF5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559496" y="3068960"/>
            <a:ext cx="9361040" cy="562074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215" y="103020"/>
            <a:ext cx="767705" cy="57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1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BAEA88-E4EA-429A-88A2-CB696C1D8F34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D2F2-D5A4-4B75-AC8A-ADC0241F8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7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 userDrawn="1"/>
        </p:nvSpPr>
        <p:spPr>
          <a:xfrm rot="16200000">
            <a:off x="10824000" y="5474860"/>
            <a:ext cx="936000" cy="1800000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6233" y="6385610"/>
            <a:ext cx="480923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96AA2598-93FB-4807-8CEB-3B7C124FF5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Прямоугольный треугольник 13"/>
          <p:cNvSpPr/>
          <p:nvPr userDrawn="1"/>
        </p:nvSpPr>
        <p:spPr>
          <a:xfrm rot="10800000" flipH="1">
            <a:off x="0" y="-8731"/>
            <a:ext cx="936000" cy="1800000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 userDrawn="1"/>
        </p:nvSpPr>
        <p:spPr>
          <a:xfrm rot="5400000">
            <a:off x="431999" y="-450016"/>
            <a:ext cx="936000" cy="1800000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7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9336" y="1916832"/>
            <a:ext cx="11953328" cy="17400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rgbClr val="002060"/>
                </a:solidFill>
                <a:latin typeface="+mn-lt"/>
              </a:rPr>
              <a:t>ПОСТУПАЙТЕ в САФУ</a:t>
            </a:r>
            <a:endParaRPr lang="ru-RU" alt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27648" y="4509120"/>
            <a:ext cx="8615680" cy="10668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Ответственный секретарь приемной комиссии САФУ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Вячеслав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Павлинович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ПАРШИН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16233" y="6258527"/>
            <a:ext cx="480923" cy="396240"/>
          </a:xfrm>
        </p:spPr>
        <p:txBody>
          <a:bodyPr/>
          <a:lstStyle/>
          <a:p>
            <a:fld id="{96AA2598-93FB-4807-8CEB-3B7C124FF518}" type="slidenum">
              <a:rPr lang="ru-RU" smtClean="0">
                <a:latin typeface="+mn-lt"/>
              </a:rPr>
              <a:pPr/>
              <a:t>10</a:t>
            </a:fld>
            <a:endParaRPr lang="ru-RU" dirty="0">
              <a:latin typeface="+mn-lt"/>
            </a:endParaRPr>
          </a:p>
        </p:txBody>
      </p:sp>
      <p:pic>
        <p:nvPicPr>
          <p:cNvPr id="8194" name="Picture 2" descr="https://sch9asha.educhel.ru/uploads/5000/20577/section/335367/Kak-oformit-statju-na-sajte-chtoby-ona-prinosila-polzu_(1).png?15060558810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81" y="985444"/>
            <a:ext cx="2142828" cy="21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enno.ru/wp-content/uploads/2013/10/pasport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1" t="5920" r="26134" b="6524"/>
          <a:stretch/>
        </p:blipFill>
        <p:spPr bwMode="auto">
          <a:xfrm>
            <a:off x="4547828" y="985444"/>
            <a:ext cx="1631594" cy="21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diplom.ge/wp-content/uploads/2015/03/korka-2014-sredne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4"/>
          <a:stretch/>
        </p:blipFill>
        <p:spPr bwMode="auto">
          <a:xfrm>
            <a:off x="6708068" y="985444"/>
            <a:ext cx="1512168" cy="21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15380" y="980728"/>
            <a:ext cx="1631594" cy="2142828"/>
            <a:chOff x="1775520" y="980728"/>
            <a:chExt cx="1631594" cy="214282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75520" y="980728"/>
              <a:ext cx="1631594" cy="21428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75520" y="1451977"/>
              <a:ext cx="1631594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dirty="0" smtClean="0">
                  <a:solidFill>
                    <a:srgbClr val="002060"/>
                  </a:solidFill>
                  <a:latin typeface="+mn-lt"/>
                </a:rPr>
                <a:t>Согласие</a:t>
              </a:r>
              <a:br>
                <a:rPr lang="ru-RU" sz="1700" dirty="0" smtClean="0">
                  <a:solidFill>
                    <a:srgbClr val="002060"/>
                  </a:solidFill>
                  <a:latin typeface="+mn-lt"/>
                </a:rPr>
              </a:br>
              <a:r>
                <a:rPr lang="ru-RU" sz="1700" dirty="0" smtClean="0">
                  <a:solidFill>
                    <a:srgbClr val="002060"/>
                  </a:solidFill>
                  <a:latin typeface="+mn-lt"/>
                </a:rPr>
                <a:t>на обработку</a:t>
              </a:r>
              <a:br>
                <a:rPr lang="ru-RU" sz="1700" dirty="0" smtClean="0">
                  <a:solidFill>
                    <a:srgbClr val="002060"/>
                  </a:solidFill>
                  <a:latin typeface="+mn-lt"/>
                </a:rPr>
              </a:br>
              <a:r>
                <a:rPr lang="ru-RU" sz="1700" dirty="0" smtClean="0">
                  <a:solidFill>
                    <a:srgbClr val="002060"/>
                  </a:solidFill>
                  <a:latin typeface="+mn-lt"/>
                </a:rPr>
                <a:t>персональных</a:t>
              </a:r>
              <a:br>
                <a:rPr lang="ru-RU" sz="1700" dirty="0" smtClean="0">
                  <a:solidFill>
                    <a:srgbClr val="002060"/>
                  </a:solidFill>
                  <a:latin typeface="+mn-lt"/>
                </a:rPr>
              </a:br>
              <a:r>
                <a:rPr lang="ru-RU" sz="1700" dirty="0" smtClean="0">
                  <a:solidFill>
                    <a:srgbClr val="002060"/>
                  </a:solidFill>
                  <a:latin typeface="+mn-lt"/>
                </a:rPr>
                <a:t>данных</a:t>
              </a:r>
              <a:endParaRPr lang="ru-RU" sz="1700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675620" y="152636"/>
            <a:ext cx="8388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Комплект необходимых документов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3432" y="4150528"/>
            <a:ext cx="1087320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- документы</a:t>
            </a:r>
            <a:r>
              <a:rPr lang="ru-RU" sz="2300" dirty="0">
                <a:solidFill>
                  <a:srgbClr val="002060"/>
                </a:solidFill>
                <a:latin typeface="+mn-lt"/>
              </a:rPr>
              <a:t>, подтверждающие особые права при поступлении (при наличии</a:t>
            </a: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);</a:t>
            </a:r>
          </a:p>
          <a:p>
            <a:endParaRPr lang="ru-RU" sz="1200" dirty="0">
              <a:solidFill>
                <a:srgbClr val="002060"/>
              </a:solidFill>
              <a:latin typeface="+mn-lt"/>
            </a:endParaRPr>
          </a:p>
          <a:p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- документы </a:t>
            </a:r>
            <a:r>
              <a:rPr lang="ru-RU" sz="2300" dirty="0">
                <a:solidFill>
                  <a:srgbClr val="002060"/>
                </a:solidFill>
                <a:latin typeface="+mn-lt"/>
              </a:rPr>
              <a:t>подтверждающие индивидуальные достижения (при наличии</a:t>
            </a: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);</a:t>
            </a:r>
          </a:p>
          <a:p>
            <a:endParaRPr lang="ru-RU" sz="1200" dirty="0">
              <a:solidFill>
                <a:srgbClr val="002060"/>
              </a:solidFill>
              <a:latin typeface="+mn-lt"/>
            </a:endParaRPr>
          </a:p>
          <a:p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- 2 </a:t>
            </a:r>
            <a:r>
              <a:rPr lang="ru-RU" sz="2300" dirty="0">
                <a:solidFill>
                  <a:srgbClr val="002060"/>
                </a:solidFill>
                <a:latin typeface="+mn-lt"/>
              </a:rPr>
              <a:t>фотографии – для лиц, поступающих по результатам </a:t>
            </a: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вступительных</a:t>
            </a:r>
            <a:br>
              <a:rPr lang="ru-RU" sz="2300" dirty="0" smtClean="0">
                <a:solidFill>
                  <a:srgbClr val="002060"/>
                </a:solidFill>
                <a:latin typeface="+mn-lt"/>
              </a:rPr>
            </a:b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  испытаний </a:t>
            </a:r>
            <a:r>
              <a:rPr lang="ru-RU" sz="2300" dirty="0">
                <a:solidFill>
                  <a:srgbClr val="002060"/>
                </a:solidFill>
                <a:latin typeface="+mn-lt"/>
              </a:rPr>
              <a:t>проводимых университетом</a:t>
            </a: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endParaRPr lang="ru-RU" sz="1100" dirty="0">
              <a:solidFill>
                <a:srgbClr val="002060"/>
              </a:solidFill>
              <a:latin typeface="+mn-lt"/>
            </a:endParaRPr>
          </a:p>
          <a:p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- на </a:t>
            </a:r>
            <a:r>
              <a:rPr lang="ru-RU" sz="2300" dirty="0">
                <a:solidFill>
                  <a:srgbClr val="002060"/>
                </a:solidFill>
                <a:latin typeface="+mn-lt"/>
              </a:rPr>
              <a:t>некоторые направления подготовки медицинская справка</a:t>
            </a: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091445" y="3356992"/>
            <a:ext cx="10945216" cy="538612"/>
          </a:xfrm>
          <a:prstGeom prst="rect">
            <a:avLst/>
          </a:prstGeom>
          <a:ln/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300" b="1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Абитуриент обязан предоставить согласие на </a:t>
            </a:r>
            <a:r>
              <a:rPr lang="ru-RU" altLang="ru-RU" sz="2300" b="1" dirty="0" smtClean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обработку персональных данных</a:t>
            </a:r>
            <a:endParaRPr lang="ru-RU" altLang="ru-RU" sz="2300" b="1" dirty="0">
              <a:solidFill>
                <a:srgbClr val="FF0000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1026" name="Picture 2" descr="https://avatars.mds.yandex.net/get-zen_doc/3668119/pub_5efb9b6875b70d1b8d504235_5efb9c85724a691dbdf905f5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292" y="946126"/>
            <a:ext cx="3166340" cy="21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631503" y="5778"/>
            <a:ext cx="816935" cy="81693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/>
              <a:t>4</a:t>
            </a:r>
            <a:br>
              <a:rPr lang="ru-RU" sz="2000" b="1" dirty="0" smtClean="0"/>
            </a:br>
            <a:r>
              <a:rPr lang="ru-RU" sz="2000" b="1" dirty="0" smtClean="0"/>
              <a:t>ШАГ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 rot="20784713">
            <a:off x="2328901" y="1132081"/>
            <a:ext cx="1631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Заявление</a:t>
            </a:r>
            <a:endParaRPr lang="ru-RU" sz="14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705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598-93FB-4807-8CEB-3B7C124FF518}" type="slidenum">
              <a:rPr lang="ru-RU" smtClean="0">
                <a:latin typeface="+mn-lt"/>
              </a:rPr>
              <a:pPr/>
              <a:t>11</a:t>
            </a:fld>
            <a:endParaRPr lang="ru-RU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07568" y="152636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Способы подачи документов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1424" y="1052736"/>
            <a:ext cx="108732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лично в приемной комиссии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(при себе необходимо иметь все документы);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в электронной форме через личный кабинет на сайте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(необходимы сканы всех документов);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через Почту России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(необходимо заполнить и подписать бланк заявления о приеме 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и приложить все копии документов);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посредством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суперсервиса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«Поступление в вуз онлайн»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(после подключения университета к сервису).</a:t>
            </a:r>
          </a:p>
        </p:txBody>
      </p:sp>
    </p:spTree>
    <p:extLst>
      <p:ext uri="{BB962C8B-B14F-4D97-AF65-F5344CB8AC3E}">
        <p14:creationId xmlns:p14="http://schemas.microsoft.com/office/powerpoint/2010/main" val="9671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7383" y="5643910"/>
            <a:ext cx="9361040" cy="562074"/>
          </a:xfrm>
        </p:spPr>
        <p:txBody>
          <a:bodyPr/>
          <a:lstStyle/>
          <a:p>
            <a:pPr algn="ctr"/>
            <a:r>
              <a:rPr lang="ru-RU" dirty="0" smtClean="0"/>
              <a:t>Прием документов начинается </a:t>
            </a:r>
            <a:r>
              <a:rPr lang="ru-RU" b="1" dirty="0" smtClean="0">
                <a:solidFill>
                  <a:srgbClr val="FF0000"/>
                </a:solidFill>
              </a:rPr>
              <a:t>с 1 апреля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11616233" y="6385610"/>
            <a:ext cx="480923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6AA2598-93FB-4807-8CEB-3B7C124FF518}" type="slidenum">
              <a:rPr lang="ru-RU" smtClean="0"/>
              <a:pPr/>
              <a:t>12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23392" y="1984674"/>
            <a:ext cx="10728992" cy="1328400"/>
            <a:chOff x="767408" y="1603817"/>
            <a:chExt cx="10728992" cy="1328400"/>
          </a:xfrm>
        </p:grpSpPr>
        <p:pic>
          <p:nvPicPr>
            <p:cNvPr id="7" name="Picture 2" descr="https://thumbs.dreamstime.com/z/ancient-hellenic-school-stencil-1844503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4"/>
            <a:stretch/>
          </p:blipFill>
          <p:spPr bwMode="auto">
            <a:xfrm>
              <a:off x="5331921" y="1604279"/>
              <a:ext cx="1800000" cy="132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thumbs.dreamstime.com/z/ancient-hellenic-school-stencil-1844503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4"/>
            <a:stretch/>
          </p:blipFill>
          <p:spPr bwMode="auto">
            <a:xfrm>
              <a:off x="7514161" y="1604279"/>
              <a:ext cx="1800000" cy="132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thumbs.dreamstime.com/z/ancient-hellenic-school-stencil-1844503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4"/>
            <a:stretch/>
          </p:blipFill>
          <p:spPr bwMode="auto">
            <a:xfrm>
              <a:off x="9696400" y="1604279"/>
              <a:ext cx="1800000" cy="132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thumbs.dreamstime.com/z/ancient-hellenic-school-stencil-1844503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4"/>
            <a:stretch/>
          </p:blipFill>
          <p:spPr bwMode="auto">
            <a:xfrm>
              <a:off x="3149681" y="1604279"/>
              <a:ext cx="1800000" cy="132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vuzopedia.ru/storage/app/uploads/public/5a3/a42/f7a/5a3a42f7a068354071950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08" y="1603817"/>
              <a:ext cx="2000033" cy="1328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6" descr="http://xn----7sbbaaitqla8bcdv8aidbr4r.xn--p1ai/uploads/image/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08" y="4039624"/>
            <a:ext cx="1080000" cy="14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xn----7sbbaaitqla8bcdv8aidbr4r.xn--p1ai/uploads/image/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05" y="4043982"/>
            <a:ext cx="1080000" cy="14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xn----7sbbaaitqla8bcdv8aidbr4r.xn--p1ai/uploads/image/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65" y="4043899"/>
            <a:ext cx="1080000" cy="14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xn----7sbbaaitqla8bcdv8aidbr4r.xn--p1ai/uploads/image/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145" y="4039541"/>
            <a:ext cx="1080000" cy="14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xn----7sbbaaitqla8bcdv8aidbr4r.xn--p1ai/uploads/image/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84" y="4033737"/>
            <a:ext cx="1080000" cy="14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227364" y="1304764"/>
            <a:ext cx="9721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Абитуриент имеет право подать заявление в пять ВУЗОВ</a:t>
            </a:r>
            <a:endParaRPr lang="ru-RU" sz="2400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4745" y="3590254"/>
            <a:ext cx="9986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в САФУ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имеет право выбрать </a:t>
            </a:r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до шести направлений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подготовки</a:t>
            </a:r>
            <a:endParaRPr lang="ru-RU" sz="2400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>
                <a:latin typeface="+mn-lt"/>
              </a:rPr>
              <a:pPr>
                <a:defRPr/>
              </a:pPr>
              <a:t>13</a:t>
            </a:fld>
            <a:endParaRPr lang="ru-RU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31504" y="202630"/>
            <a:ext cx="9186101" cy="562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200" b="1" smtClean="0">
                <a:latin typeface="+mn-lt"/>
                <a:cs typeface="Times New Roman" panose="02020603050405020304" pitchFamily="18" charset="0"/>
              </a:rPr>
              <a:t>Прием документов в </a:t>
            </a:r>
            <a:r>
              <a:rPr lang="ru-RU" sz="3200" b="1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2022 году</a:t>
            </a:r>
            <a:endParaRPr lang="ru-RU" sz="32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671818"/>
              </p:ext>
            </p:extLst>
          </p:nvPr>
        </p:nvGraphicFramePr>
        <p:xfrm>
          <a:off x="571924" y="963232"/>
          <a:ext cx="11305259" cy="56163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30526">
                  <a:extLst>
                    <a:ext uri="{9D8B030D-6E8A-4147-A177-3AD203B41FA5}">
                      <a16:colId xmlns="" xmlns:a16="http://schemas.microsoft.com/office/drawing/2014/main" val="66020971"/>
                    </a:ext>
                  </a:extLst>
                </a:gridCol>
                <a:gridCol w="865158">
                  <a:extLst>
                    <a:ext uri="{9D8B030D-6E8A-4147-A177-3AD203B41FA5}">
                      <a16:colId xmlns="" xmlns:a16="http://schemas.microsoft.com/office/drawing/2014/main" val="2131798878"/>
                    </a:ext>
                  </a:extLst>
                </a:gridCol>
                <a:gridCol w="1395894">
                  <a:extLst>
                    <a:ext uri="{9D8B030D-6E8A-4147-A177-3AD203B41FA5}">
                      <a16:colId xmlns="" xmlns:a16="http://schemas.microsoft.com/office/drawing/2014/main" val="2026708292"/>
                    </a:ext>
                  </a:extLst>
                </a:gridCol>
                <a:gridCol w="1144926">
                  <a:extLst>
                    <a:ext uri="{9D8B030D-6E8A-4147-A177-3AD203B41FA5}">
                      <a16:colId xmlns="" xmlns:a16="http://schemas.microsoft.com/office/drawing/2014/main" val="408348992"/>
                    </a:ext>
                  </a:extLst>
                </a:gridCol>
                <a:gridCol w="1116126">
                  <a:extLst>
                    <a:ext uri="{9D8B030D-6E8A-4147-A177-3AD203B41FA5}">
                      <a16:colId xmlns="" xmlns:a16="http://schemas.microsoft.com/office/drawing/2014/main" val="2443394972"/>
                    </a:ext>
                  </a:extLst>
                </a:gridCol>
                <a:gridCol w="1130526">
                  <a:extLst>
                    <a:ext uri="{9D8B030D-6E8A-4147-A177-3AD203B41FA5}">
                      <a16:colId xmlns="" xmlns:a16="http://schemas.microsoft.com/office/drawing/2014/main" val="767070818"/>
                    </a:ext>
                  </a:extLst>
                </a:gridCol>
                <a:gridCol w="1130526">
                  <a:extLst>
                    <a:ext uri="{9D8B030D-6E8A-4147-A177-3AD203B41FA5}">
                      <a16:colId xmlns="" xmlns:a16="http://schemas.microsoft.com/office/drawing/2014/main" val="3032709654"/>
                    </a:ext>
                  </a:extLst>
                </a:gridCol>
                <a:gridCol w="1130526">
                  <a:extLst>
                    <a:ext uri="{9D8B030D-6E8A-4147-A177-3AD203B41FA5}">
                      <a16:colId xmlns="" xmlns:a16="http://schemas.microsoft.com/office/drawing/2014/main" val="2416069230"/>
                    </a:ext>
                  </a:extLst>
                </a:gridCol>
                <a:gridCol w="2261051">
                  <a:extLst>
                    <a:ext uri="{9D8B030D-6E8A-4147-A177-3AD203B41FA5}">
                      <a16:colId xmlns="" xmlns:a16="http://schemas.microsoft.com/office/drawing/2014/main" val="3963443181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 Апреля</a:t>
                      </a:r>
                      <a:endParaRPr lang="ru-RU" sz="1800" dirty="0" smtClean="0">
                        <a:latin typeface="+mn-lt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+mn-lt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 июля </a:t>
                      </a:r>
                      <a:endParaRPr lang="ru-RU" sz="1800" dirty="0" smtClean="0">
                        <a:latin typeface="+mn-lt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 июля </a:t>
                      </a:r>
                      <a:endParaRPr lang="ru-RU" sz="1800" dirty="0" smtClean="0">
                        <a:latin typeface="+mn-lt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25 июля </a:t>
                      </a:r>
                      <a:endParaRPr lang="ru-RU" sz="1800" dirty="0" smtClean="0">
                        <a:latin typeface="+mn-lt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 августа</a:t>
                      </a:r>
                      <a:endParaRPr lang="ru-RU" sz="1800" dirty="0" smtClean="0">
                        <a:latin typeface="+mn-lt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8566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Начнется работа приемной комиссии</a:t>
                      </a:r>
                      <a:endParaRPr lang="ru-RU" sz="20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Завершится прием заявлений для направлений подготовки: Педагогическое образование «Физическая культура»</a:t>
                      </a:r>
                      <a:b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 «Безопасность жизнедеятельности», «Физическая культура»</a:t>
                      </a:r>
                      <a:b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«Физическая культура для лиц </a:t>
                      </a:r>
                      <a:b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 отклонениями в состоянии здоровья»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Завершится прием заявлений</a:t>
                      </a:r>
                      <a:b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 поступающих по результатам вступительных испытаний, проводимых университетом</a:t>
                      </a:r>
                      <a:endParaRPr lang="ru-RU" sz="20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Завершится прием заявлений</a:t>
                      </a:r>
                      <a:b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 поступающих</a:t>
                      </a:r>
                      <a:b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 результатам ЕГЭ</a:t>
                      </a:r>
                      <a:endParaRPr lang="ru-RU" sz="20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Зачисление</a:t>
                      </a:r>
                      <a:b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 общему конкурсу</a:t>
                      </a:r>
                      <a:endParaRPr lang="ru-RU" sz="20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126018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60642" y="4121517"/>
            <a:ext cx="6936514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Приёмная комиссия</a:t>
            </a:r>
          </a:p>
          <a:p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С 20 июня адрес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: наб. Северной Двины, д. 17, </a:t>
            </a:r>
            <a:endParaRPr lang="ru-RU" sz="2200" dirty="0" smtClean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Главный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корпус САФУ, первый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этаж</a:t>
            </a:r>
          </a:p>
          <a:p>
            <a:r>
              <a:rPr lang="ru-RU" altLang="ru-RU" sz="22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Тел</a:t>
            </a:r>
            <a:r>
              <a:rPr lang="ru-RU" altLang="ru-RU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.: </a:t>
            </a:r>
            <a:r>
              <a:rPr lang="ru-RU" altLang="ru-RU" sz="22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8 </a:t>
            </a:r>
            <a:r>
              <a:rPr lang="ru-RU" altLang="ru-RU" sz="22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800 222-06-11</a:t>
            </a:r>
            <a:endParaRPr lang="ru-RU" altLang="ru-RU" sz="2200" b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ru-RU" altLang="ru-RU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Электронная почта: </a:t>
            </a:r>
            <a:r>
              <a:rPr lang="en-US" altLang="ru-RU" sz="22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priem@narfu.ru</a:t>
            </a:r>
          </a:p>
          <a:p>
            <a:pPr marL="0" indent="0">
              <a:buFontTx/>
              <a:buNone/>
            </a:pPr>
            <a:r>
              <a:rPr lang="ru-RU" altLang="ru-RU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Подробная информация:  </a:t>
            </a:r>
            <a:r>
              <a:rPr lang="en-US" altLang="ru-RU" sz="22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http://www.narfu.ru</a:t>
            </a:r>
            <a:endParaRPr lang="ru-RU" altLang="ru-RU" sz="2200" b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ru-RU" altLang="ru-RU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Группа в контакте: </a:t>
            </a:r>
            <a:r>
              <a:rPr lang="en-US" sz="22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http://</a:t>
            </a:r>
            <a:r>
              <a:rPr lang="en-US" sz="22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vk.com/postupivnarfu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1775520" y="1021116"/>
            <a:ext cx="720080" cy="45422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994881"/>
            <a:ext cx="896190" cy="512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980728"/>
            <a:ext cx="896190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182" y="994881"/>
            <a:ext cx="89619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>
                <a:latin typeface="+mn-lt"/>
              </a:rPr>
              <a:pPr>
                <a:defRPr/>
              </a:pPr>
              <a:t>14</a:t>
            </a:fld>
            <a:endParaRPr lang="ru-RU"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7568" y="188640"/>
            <a:ext cx="9361040" cy="56207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Распределение бюджетных мест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4410397"/>
            <a:ext cx="10081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+mn-lt"/>
              </a:rPr>
              <a:t>Пример:</a:t>
            </a:r>
            <a:r>
              <a:rPr lang="ru-RU" sz="2300" dirty="0">
                <a:solidFill>
                  <a:srgbClr val="002060"/>
                </a:solidFill>
                <a:latin typeface="+mn-lt"/>
              </a:rPr>
              <a:t> на направление подготовки выделено 43 бюджетных места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744" y="3140968"/>
            <a:ext cx="1162192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Квота особого права </a:t>
            </a:r>
            <a:r>
              <a:rPr lang="ru-RU" sz="2300" dirty="0">
                <a:solidFill>
                  <a:srgbClr val="002060"/>
                </a:solidFill>
                <a:latin typeface="+mn-lt"/>
              </a:rPr>
              <a:t>10% </a:t>
            </a: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(устанавливается не позднее 1 июня)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Квота приема на целевое обучение от 10 до 50 %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устанавливается не позднее 1 июня)</a:t>
            </a:r>
            <a:endParaRPr lang="ru-RU" sz="23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376" y="4914453"/>
            <a:ext cx="1072919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002060"/>
                </a:solidFill>
                <a:latin typeface="+mn-lt"/>
              </a:rPr>
              <a:t>43*10%=4,3  округляем до 5</a:t>
            </a:r>
          </a:p>
          <a:p>
            <a:r>
              <a:rPr lang="ru-RU" sz="2300" dirty="0">
                <a:solidFill>
                  <a:srgbClr val="002060"/>
                </a:solidFill>
                <a:latin typeface="+mn-lt"/>
              </a:rPr>
              <a:t>Общий конкурс = 38 мест</a:t>
            </a:r>
          </a:p>
          <a:p>
            <a:endParaRPr lang="ru-RU" sz="2300" dirty="0">
              <a:solidFill>
                <a:srgbClr val="002060"/>
              </a:solidFill>
              <a:latin typeface="+mn-lt"/>
            </a:endParaRPr>
          </a:p>
          <a:p>
            <a:r>
              <a:rPr lang="ru-RU" sz="2300" dirty="0">
                <a:solidFill>
                  <a:srgbClr val="002060"/>
                </a:solidFill>
                <a:latin typeface="+mn-lt"/>
              </a:rPr>
              <a:t>Квота ЦП - будет установлена к 1 июня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16800800"/>
              </p:ext>
            </p:extLst>
          </p:nvPr>
        </p:nvGraphicFramePr>
        <p:xfrm>
          <a:off x="119337" y="719667"/>
          <a:ext cx="11888688" cy="2385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0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16233" y="6258527"/>
            <a:ext cx="480923" cy="396240"/>
          </a:xfrm>
        </p:spPr>
        <p:txBody>
          <a:bodyPr/>
          <a:lstStyle/>
          <a:p>
            <a:fld id="{96AA2598-93FB-4807-8CEB-3B7C124FF518}" type="slidenum">
              <a:rPr lang="ru-RU" smtClean="0">
                <a:latin typeface="+mn-lt"/>
              </a:rPr>
              <a:pPr/>
              <a:t>15</a:t>
            </a:fld>
            <a:endParaRPr lang="ru-RU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7568" y="152636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Списки поступающих и конкурсные списки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376" y="1016732"/>
            <a:ext cx="486054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+mn-lt"/>
              </a:rPr>
              <a:t>Списки поступающих</a:t>
            </a:r>
          </a:p>
          <a:p>
            <a:endParaRPr lang="ru-RU" sz="10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публикуются с начала прием документов;</a:t>
            </a: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указываются ФИО абитуриента;</a:t>
            </a: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формируются по каждому направлению подготовки;</a:t>
            </a: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формируются по алфавиту.</a:t>
            </a:r>
            <a:endParaRPr lang="ru-RU" sz="23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9916" y="1016732"/>
            <a:ext cx="6588732" cy="5563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+mn-lt"/>
              </a:rPr>
              <a:t>Конкурсные списки</a:t>
            </a:r>
          </a:p>
          <a:p>
            <a:endParaRPr lang="ru-RU" sz="105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публикуются по очной форме обучения </a:t>
            </a:r>
            <a:br>
              <a:rPr lang="ru-RU" sz="2300" dirty="0" smtClean="0">
                <a:solidFill>
                  <a:srgbClr val="002060"/>
                </a:solidFill>
                <a:latin typeface="+mn-lt"/>
              </a:rPr>
            </a:b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с 27 июля;</a:t>
            </a: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указываются номер СНИЛС, </a:t>
            </a:r>
            <a:br>
              <a:rPr lang="ru-RU" sz="2300" dirty="0" smtClean="0">
                <a:solidFill>
                  <a:srgbClr val="002060"/>
                </a:solidFill>
                <a:latin typeface="+mn-lt"/>
              </a:rPr>
            </a:b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а при его отсутствии уникальный код, присвоенный поступающему;</a:t>
            </a: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сумма конкурсных баллов (ВИ+ИД);</a:t>
            </a: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сумма баллов за ВИ;</a:t>
            </a: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количество баллов за каждое ВИ;</a:t>
            </a: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количество баллов за ИД;</a:t>
            </a: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наличие преимущественных прав </a:t>
            </a:r>
            <a:br>
              <a:rPr lang="ru-RU" sz="2300" dirty="0" smtClean="0">
                <a:solidFill>
                  <a:srgbClr val="002060"/>
                </a:solidFill>
                <a:latin typeface="+mn-lt"/>
              </a:rPr>
            </a:b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на зачисление;</a:t>
            </a: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наличие оригинала документа об образовании;</a:t>
            </a: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наличие заявления о согласии </a:t>
            </a:r>
            <a:br>
              <a:rPr lang="ru-RU" sz="2300" dirty="0" smtClean="0">
                <a:solidFill>
                  <a:srgbClr val="002060"/>
                </a:solidFill>
                <a:latin typeface="+mn-lt"/>
              </a:rPr>
            </a:br>
            <a:r>
              <a:rPr lang="ru-RU" sz="2300" dirty="0" smtClean="0">
                <a:solidFill>
                  <a:srgbClr val="002060"/>
                </a:solidFill>
                <a:latin typeface="+mn-lt"/>
              </a:rPr>
              <a:t>на зачисление.</a:t>
            </a:r>
            <a:endParaRPr lang="ru-RU" sz="23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5520" y="5106818"/>
            <a:ext cx="3442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0000"/>
                </a:solidFill>
                <a:latin typeface="+mn-lt"/>
              </a:rPr>
              <a:t>В </a:t>
            </a:r>
            <a:r>
              <a:rPr lang="ru-RU" sz="2100" b="1" dirty="0" smtClean="0">
                <a:solidFill>
                  <a:srgbClr val="FF0000"/>
                </a:solidFill>
                <a:latin typeface="+mn-lt"/>
              </a:rPr>
              <a:t>конкурсных списках</a:t>
            </a:r>
            <a:br>
              <a:rPr lang="ru-RU" sz="21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100" b="1" dirty="0" smtClean="0">
                <a:solidFill>
                  <a:srgbClr val="FF0000"/>
                </a:solidFill>
                <a:latin typeface="+mn-lt"/>
              </a:rPr>
              <a:t>фамилия</a:t>
            </a:r>
            <a:r>
              <a:rPr lang="ru-RU" sz="2100" b="1" dirty="0">
                <a:solidFill>
                  <a:srgbClr val="FF0000"/>
                </a:solidFill>
                <a:latin typeface="+mn-lt"/>
              </a:rPr>
              <a:t>, имя, отчество </a:t>
            </a:r>
            <a:endParaRPr lang="ru-RU" sz="21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ru-RU" sz="2100" b="1" dirty="0" smtClean="0">
                <a:solidFill>
                  <a:srgbClr val="FF0000"/>
                </a:solidFill>
                <a:latin typeface="+mn-lt"/>
              </a:rPr>
              <a:t>поступающих </a:t>
            </a:r>
          </a:p>
          <a:p>
            <a:r>
              <a:rPr lang="ru-RU" sz="2100" b="1" dirty="0" smtClean="0">
                <a:solidFill>
                  <a:srgbClr val="FF0000"/>
                </a:solidFill>
                <a:latin typeface="+mn-lt"/>
              </a:rPr>
              <a:t>указываться не будут</a:t>
            </a:r>
            <a:endParaRPr lang="ru-RU" sz="21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55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>
                <a:latin typeface="+mn-lt"/>
              </a:rPr>
              <a:pPr>
                <a:defRPr/>
              </a:pPr>
              <a:t>16</a:t>
            </a:fld>
            <a:endParaRPr lang="ru-RU">
              <a:latin typeface="+mn-lt"/>
            </a:endParaRPr>
          </a:p>
        </p:txBody>
      </p:sp>
      <p:pic>
        <p:nvPicPr>
          <p:cNvPr id="15" name="Picture 6" descr="http://diplom.ge/wp-content/uploads/2015/03/korka-2014-sredne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4"/>
          <a:stretch/>
        </p:blipFill>
        <p:spPr bwMode="auto">
          <a:xfrm>
            <a:off x="2523619" y="2352840"/>
            <a:ext cx="1260423" cy="17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www.teachertoolkit.co.uk/wp-content/uploads/2017/09/shutterstock_243981121-1024x8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1" t="23237" r="21518" b="36870"/>
          <a:stretch/>
        </p:blipFill>
        <p:spPr bwMode="auto">
          <a:xfrm>
            <a:off x="4115780" y="2350601"/>
            <a:ext cx="2857748" cy="17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41898" y="4221088"/>
            <a:ext cx="2902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Основной</a:t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b="1" dirty="0" smtClean="0">
                <a:solidFill>
                  <a:srgbClr val="002060"/>
                </a:solidFill>
                <a:latin typeface="+mn-lt"/>
              </a:rPr>
              <a:t>этап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50884" y="5169966"/>
            <a:ext cx="3684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n-lt"/>
              </a:rPr>
              <a:t>Подача согласий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до 20.00 3 августа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,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зачисление 9 августа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1" name="Picture 2" descr="https://sch9asha.educhel.ru/uploads/5000/20577/section/335367/Kak-oformit-statju-na-sajte-chtoby-ona-prinosila-polzu_(1).png?15060558810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63" y="2287299"/>
            <a:ext cx="1898246" cy="18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90496" y="4271993"/>
            <a:ext cx="3358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Приоритетный этап</a:t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b="1" dirty="0" smtClean="0">
                <a:solidFill>
                  <a:srgbClr val="002060"/>
                </a:solidFill>
                <a:latin typeface="+mn-lt"/>
              </a:rPr>
              <a:t> (квота особого права</a:t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b="1" dirty="0" smtClean="0">
                <a:solidFill>
                  <a:srgbClr val="002060"/>
                </a:solidFill>
                <a:latin typeface="+mn-lt"/>
              </a:rPr>
              <a:t>и целевая квота)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22393" y="5169966"/>
            <a:ext cx="3696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n-lt"/>
              </a:rPr>
              <a:t>Подача согласий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до 20.00 28 июля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,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зачисление 30 июля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0799" y="6165304"/>
            <a:ext cx="8964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В САФУ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можно будет подать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заявление о согласии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на зачисление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до трех раз</a:t>
            </a:r>
          </a:p>
        </p:txBody>
      </p:sp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2207568" y="188640"/>
            <a:ext cx="9361040" cy="5620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Зачисление на бюджетные места</a:t>
            </a:r>
            <a:endParaRPr lang="ru-RU" dirty="0">
              <a:solidFill>
                <a:srgbClr val="002060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27364" y="1768750"/>
            <a:ext cx="9721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n-lt"/>
              </a:rPr>
              <a:t>Заявление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о согласии на зачисление – обязательный документ!!!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27364" y="908720"/>
            <a:ext cx="9721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Оригинал аттестата должен быть представлен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 приемную комиссию не позднее 25 июля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667831" y="0"/>
            <a:ext cx="816935" cy="81693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/>
              <a:t>5</a:t>
            </a:r>
            <a:br>
              <a:rPr lang="ru-RU" sz="2000" b="1" dirty="0" smtClean="0"/>
            </a:br>
            <a:r>
              <a:rPr lang="ru-RU" sz="2000" b="1" dirty="0" smtClean="0"/>
              <a:t>ШАГ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006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2598-93FB-4807-8CEB-3B7C124FF51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2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598-93FB-4807-8CEB-3B7C124FF518}" type="slidenum">
              <a:rPr lang="ru-RU" smtClean="0">
                <a:latin typeface="+mn-lt"/>
              </a:rPr>
              <a:pPr/>
              <a:t>2</a:t>
            </a:fld>
            <a:endParaRPr lang="ru-RU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19536" y="152636"/>
            <a:ext cx="9145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Общее количество бюджетных мест — 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4080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23492" y="944724"/>
            <a:ext cx="91106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Программы бакалавриата и специалитета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— 2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613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2103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— очная форма;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105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—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очно-заочная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форма;</a:t>
            </a: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405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— заочная форма.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3492" y="2575354"/>
            <a:ext cx="46177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Архангельск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—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2228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1838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— очная форма;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80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— очно-заочная форма;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310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— заочная форма.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1283" y="2575354"/>
            <a:ext cx="45017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Северодвинск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—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385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265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— очная форма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;</a:t>
            </a:r>
            <a:endParaRPr lang="en-US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25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— очно-заочная форма;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 95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— заочная форма.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3492" y="4251283"/>
            <a:ext cx="102611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Специальности среднего профессионального образования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—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71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0: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453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— на базе основного общего образования (9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кл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.);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257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—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на базе среднего общего образования (11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кл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.):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         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167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—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очная форма;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         90 — заочная форма.</a:t>
            </a:r>
          </a:p>
        </p:txBody>
      </p:sp>
    </p:spTree>
    <p:extLst>
      <p:ext uri="{BB962C8B-B14F-4D97-AF65-F5344CB8AC3E}">
        <p14:creationId xmlns:p14="http://schemas.microsoft.com/office/powerpoint/2010/main" val="31249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871133" y="152636"/>
            <a:ext cx="8113299" cy="58477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+mn-lt"/>
              </a:rPr>
              <a:t>Система высшего образования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19466" y="1185238"/>
            <a:ext cx="10687949" cy="5398491"/>
            <a:chOff x="319466" y="1185238"/>
            <a:chExt cx="10687949" cy="5398491"/>
          </a:xfrm>
        </p:grpSpPr>
        <p:sp>
          <p:nvSpPr>
            <p:cNvPr id="6" name="Стрелка вправо 5"/>
            <p:cNvSpPr/>
            <p:nvPr/>
          </p:nvSpPr>
          <p:spPr>
            <a:xfrm>
              <a:off x="3071664" y="1263003"/>
              <a:ext cx="7367337" cy="5242962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Выгнутая вниз стрелка 6"/>
            <p:cNvSpPr/>
            <p:nvPr/>
          </p:nvSpPr>
          <p:spPr>
            <a:xfrm>
              <a:off x="5015880" y="4632863"/>
              <a:ext cx="3102182" cy="141888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615744" y="2983601"/>
              <a:ext cx="2786676" cy="1584176"/>
              <a:chOff x="71980" y="2232260"/>
              <a:chExt cx="2954478" cy="1656979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1980" y="2232260"/>
                <a:ext cx="2954478" cy="165697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Скругленный прямоугольник 4"/>
              <p:cNvSpPr txBox="1"/>
              <p:nvPr/>
            </p:nvSpPr>
            <p:spPr>
              <a:xfrm>
                <a:off x="152867" y="2313147"/>
                <a:ext cx="2792704" cy="14952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34290" rIns="68580" bIns="3429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АСПИРАНТРУРА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(3-4 года)</a:t>
                </a:r>
                <a:endParaRPr lang="ru-RU" sz="20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319466" y="3998063"/>
              <a:ext cx="6032824" cy="1519169"/>
              <a:chOff x="71980" y="2232260"/>
              <a:chExt cx="2954478" cy="1656979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1980" y="2232260"/>
                <a:ext cx="2954478" cy="165697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Скругленный прямоугольник 4"/>
              <p:cNvSpPr txBox="1"/>
              <p:nvPr/>
            </p:nvSpPr>
            <p:spPr>
              <a:xfrm>
                <a:off x="152867" y="2313147"/>
                <a:ext cx="2792704" cy="14952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34290" rIns="68580" bIns="3429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СПЕЦИАЛИТЕТ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(5-6 лет)</a:t>
                </a:r>
                <a:endParaRPr lang="ru-RU" sz="20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323632" y="2169573"/>
              <a:ext cx="2748032" cy="1539375"/>
              <a:chOff x="-5480332" y="937601"/>
              <a:chExt cx="2906488" cy="1620262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-5480332" y="937601"/>
                <a:ext cx="2906488" cy="162026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Скругленный прямоугольник 4"/>
              <p:cNvSpPr txBox="1"/>
              <p:nvPr/>
            </p:nvSpPr>
            <p:spPr>
              <a:xfrm>
                <a:off x="-5401237" y="1037352"/>
                <a:ext cx="2748298" cy="14620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34290" rIns="68580" bIns="3429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БАКАЛАВРИАТ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(4-5 лет)</a:t>
                </a:r>
                <a:endParaRPr lang="ru-RU" sz="2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9999303" y="1185238"/>
              <a:ext cx="1008112" cy="5398491"/>
              <a:chOff x="71980" y="2232260"/>
              <a:chExt cx="2954478" cy="1656979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71980" y="2232260"/>
                <a:ext cx="2954478" cy="1656979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Скругленный прямоугольник 4"/>
              <p:cNvSpPr txBox="1"/>
              <p:nvPr/>
            </p:nvSpPr>
            <p:spPr>
              <a:xfrm>
                <a:off x="152867" y="2313147"/>
                <a:ext cx="2792704" cy="1495205"/>
              </a:xfrm>
              <a:prstGeom prst="rect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wordArtVert" wrap="square" lIns="68580" tIns="34290" rIns="68580" bIns="3429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bg1"/>
                    </a:solidFill>
                  </a:rPr>
                  <a:t>ТРУДОУСТРОЙСТВО</a:t>
                </a:r>
                <a:endParaRPr lang="ru-RU" sz="16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Выгнутая вверх стрелка 11"/>
            <p:cNvSpPr/>
            <p:nvPr/>
          </p:nvSpPr>
          <p:spPr>
            <a:xfrm>
              <a:off x="4943872" y="1628800"/>
              <a:ext cx="3096344" cy="1368152"/>
            </a:xfrm>
            <a:prstGeom prst="curved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472594" y="2139857"/>
              <a:ext cx="2879695" cy="1569091"/>
              <a:chOff x="71980" y="2232260"/>
              <a:chExt cx="2954478" cy="1656979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71980" y="2232260"/>
                <a:ext cx="2954478" cy="165697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Скругленный прямоугольник 4"/>
              <p:cNvSpPr txBox="1"/>
              <p:nvPr/>
            </p:nvSpPr>
            <p:spPr>
              <a:xfrm>
                <a:off x="152867" y="2313147"/>
                <a:ext cx="2792704" cy="14952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34290" rIns="68580" bIns="3429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МАГИСТРАТУРА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(2 года)</a:t>
                </a:r>
                <a:endParaRPr lang="ru-RU" sz="20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" name="Стрелка вправо 13"/>
            <p:cNvSpPr/>
            <p:nvPr/>
          </p:nvSpPr>
          <p:spPr>
            <a:xfrm>
              <a:off x="3077901" y="2816661"/>
              <a:ext cx="400930" cy="3605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007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3634211" y="944724"/>
            <a:ext cx="1845056" cy="1583767"/>
          </a:xfrm>
          <a:custGeom>
            <a:avLst/>
            <a:gdLst>
              <a:gd name="connsiteX0" fmla="*/ 0 w 1845056"/>
              <a:gd name="connsiteY0" fmla="*/ 791884 h 1583767"/>
              <a:gd name="connsiteX1" fmla="*/ 395942 w 1845056"/>
              <a:gd name="connsiteY1" fmla="*/ 0 h 1583767"/>
              <a:gd name="connsiteX2" fmla="*/ 1449114 w 1845056"/>
              <a:gd name="connsiteY2" fmla="*/ 0 h 1583767"/>
              <a:gd name="connsiteX3" fmla="*/ 1845056 w 1845056"/>
              <a:gd name="connsiteY3" fmla="*/ 791884 h 1583767"/>
              <a:gd name="connsiteX4" fmla="*/ 1449114 w 1845056"/>
              <a:gd name="connsiteY4" fmla="*/ 1583767 h 1583767"/>
              <a:gd name="connsiteX5" fmla="*/ 395942 w 1845056"/>
              <a:gd name="connsiteY5" fmla="*/ 1583767 h 1583767"/>
              <a:gd name="connsiteX6" fmla="*/ 0 w 1845056"/>
              <a:gd name="connsiteY6" fmla="*/ 791884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56" h="1583767">
                <a:moveTo>
                  <a:pt x="0" y="791884"/>
                </a:moveTo>
                <a:lnTo>
                  <a:pt x="395942" y="0"/>
                </a:lnTo>
                <a:lnTo>
                  <a:pt x="1449114" y="0"/>
                </a:lnTo>
                <a:lnTo>
                  <a:pt x="1845056" y="791884"/>
                </a:lnTo>
                <a:lnTo>
                  <a:pt x="1449114" y="1583767"/>
                </a:lnTo>
                <a:lnTo>
                  <a:pt x="395942" y="1583767"/>
                </a:lnTo>
                <a:lnTo>
                  <a:pt x="0" y="791884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35" tIns="290991" rIns="285735" bIns="29099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bg1"/>
                </a:solidFill>
              </a:rPr>
              <a:t>Высшая инженерная школа</a:t>
            </a:r>
            <a:endParaRPr lang="ru-RU" sz="1400" kern="1200" dirty="0">
              <a:solidFill>
                <a:schemeClr val="bg1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5223052" y="1772816"/>
            <a:ext cx="1845056" cy="1583767"/>
          </a:xfrm>
          <a:custGeom>
            <a:avLst/>
            <a:gdLst>
              <a:gd name="connsiteX0" fmla="*/ 0 w 1845056"/>
              <a:gd name="connsiteY0" fmla="*/ 791884 h 1583767"/>
              <a:gd name="connsiteX1" fmla="*/ 395942 w 1845056"/>
              <a:gd name="connsiteY1" fmla="*/ 0 h 1583767"/>
              <a:gd name="connsiteX2" fmla="*/ 1449114 w 1845056"/>
              <a:gd name="connsiteY2" fmla="*/ 0 h 1583767"/>
              <a:gd name="connsiteX3" fmla="*/ 1845056 w 1845056"/>
              <a:gd name="connsiteY3" fmla="*/ 791884 h 1583767"/>
              <a:gd name="connsiteX4" fmla="*/ 1449114 w 1845056"/>
              <a:gd name="connsiteY4" fmla="*/ 1583767 h 1583767"/>
              <a:gd name="connsiteX5" fmla="*/ 395942 w 1845056"/>
              <a:gd name="connsiteY5" fmla="*/ 1583767 h 1583767"/>
              <a:gd name="connsiteX6" fmla="*/ 0 w 1845056"/>
              <a:gd name="connsiteY6" fmla="*/ 791884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56" h="1583767">
                <a:moveTo>
                  <a:pt x="0" y="791884"/>
                </a:moveTo>
                <a:lnTo>
                  <a:pt x="395942" y="0"/>
                </a:lnTo>
                <a:lnTo>
                  <a:pt x="1449114" y="0"/>
                </a:lnTo>
                <a:lnTo>
                  <a:pt x="1845056" y="791884"/>
                </a:lnTo>
                <a:lnTo>
                  <a:pt x="1449114" y="1583767"/>
                </a:lnTo>
                <a:lnTo>
                  <a:pt x="395942" y="1583767"/>
                </a:lnTo>
                <a:lnTo>
                  <a:pt x="0" y="791884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35" tIns="290991" rIns="285735" bIns="29099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Высшая школа экономики, управления и права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673614" y="2663720"/>
            <a:ext cx="1845056" cy="1583767"/>
          </a:xfrm>
          <a:custGeom>
            <a:avLst/>
            <a:gdLst>
              <a:gd name="connsiteX0" fmla="*/ 0 w 1845056"/>
              <a:gd name="connsiteY0" fmla="*/ 791884 h 1583767"/>
              <a:gd name="connsiteX1" fmla="*/ 395942 w 1845056"/>
              <a:gd name="connsiteY1" fmla="*/ 0 h 1583767"/>
              <a:gd name="connsiteX2" fmla="*/ 1449114 w 1845056"/>
              <a:gd name="connsiteY2" fmla="*/ 0 h 1583767"/>
              <a:gd name="connsiteX3" fmla="*/ 1845056 w 1845056"/>
              <a:gd name="connsiteY3" fmla="*/ 791884 h 1583767"/>
              <a:gd name="connsiteX4" fmla="*/ 1449114 w 1845056"/>
              <a:gd name="connsiteY4" fmla="*/ 1583767 h 1583767"/>
              <a:gd name="connsiteX5" fmla="*/ 395942 w 1845056"/>
              <a:gd name="connsiteY5" fmla="*/ 1583767 h 1583767"/>
              <a:gd name="connsiteX6" fmla="*/ 0 w 1845056"/>
              <a:gd name="connsiteY6" fmla="*/ 791884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56" h="1583767">
                <a:moveTo>
                  <a:pt x="0" y="791884"/>
                </a:moveTo>
                <a:lnTo>
                  <a:pt x="395942" y="0"/>
                </a:lnTo>
                <a:lnTo>
                  <a:pt x="1449114" y="0"/>
                </a:lnTo>
                <a:lnTo>
                  <a:pt x="1845056" y="791884"/>
                </a:lnTo>
                <a:lnTo>
                  <a:pt x="1449114" y="1583767"/>
                </a:lnTo>
                <a:lnTo>
                  <a:pt x="395942" y="1583767"/>
                </a:lnTo>
                <a:lnTo>
                  <a:pt x="0" y="791884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35" tIns="290991" rIns="285735" bIns="29099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bg1"/>
                </a:solidFill>
              </a:rPr>
              <a:t>Высшая школа социально-гуманитарных наук и международной коммуникации</a:t>
            </a:r>
            <a:endParaRPr lang="ru-RU" sz="1400" kern="1200" dirty="0">
              <a:solidFill>
                <a:schemeClr val="bg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082204" y="1807415"/>
            <a:ext cx="1845056" cy="1583767"/>
          </a:xfrm>
          <a:custGeom>
            <a:avLst/>
            <a:gdLst>
              <a:gd name="connsiteX0" fmla="*/ 0 w 1845056"/>
              <a:gd name="connsiteY0" fmla="*/ 791884 h 1583767"/>
              <a:gd name="connsiteX1" fmla="*/ 395942 w 1845056"/>
              <a:gd name="connsiteY1" fmla="*/ 0 h 1583767"/>
              <a:gd name="connsiteX2" fmla="*/ 1449114 w 1845056"/>
              <a:gd name="connsiteY2" fmla="*/ 0 h 1583767"/>
              <a:gd name="connsiteX3" fmla="*/ 1845056 w 1845056"/>
              <a:gd name="connsiteY3" fmla="*/ 791884 h 1583767"/>
              <a:gd name="connsiteX4" fmla="*/ 1449114 w 1845056"/>
              <a:gd name="connsiteY4" fmla="*/ 1583767 h 1583767"/>
              <a:gd name="connsiteX5" fmla="*/ 395942 w 1845056"/>
              <a:gd name="connsiteY5" fmla="*/ 1583767 h 1583767"/>
              <a:gd name="connsiteX6" fmla="*/ 0 w 1845056"/>
              <a:gd name="connsiteY6" fmla="*/ 791884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56" h="1583767">
                <a:moveTo>
                  <a:pt x="0" y="791884"/>
                </a:moveTo>
                <a:lnTo>
                  <a:pt x="395942" y="0"/>
                </a:lnTo>
                <a:lnTo>
                  <a:pt x="1449114" y="0"/>
                </a:lnTo>
                <a:lnTo>
                  <a:pt x="1845056" y="791884"/>
                </a:lnTo>
                <a:lnTo>
                  <a:pt x="1449114" y="1583767"/>
                </a:lnTo>
                <a:lnTo>
                  <a:pt x="395942" y="1583767"/>
                </a:lnTo>
                <a:lnTo>
                  <a:pt x="0" y="79188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35" tIns="290991" rIns="285735" bIns="29099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bg1"/>
                </a:solidFill>
              </a:rPr>
              <a:t>Высшая школа энергетики, нефти и газа</a:t>
            </a:r>
            <a:endParaRPr lang="ru-RU" sz="1400" kern="1200" dirty="0">
              <a:solidFill>
                <a:schemeClr val="bg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650170" y="4373068"/>
            <a:ext cx="1845056" cy="1583767"/>
          </a:xfrm>
          <a:custGeom>
            <a:avLst/>
            <a:gdLst>
              <a:gd name="connsiteX0" fmla="*/ 0 w 1845056"/>
              <a:gd name="connsiteY0" fmla="*/ 791884 h 1583767"/>
              <a:gd name="connsiteX1" fmla="*/ 395942 w 1845056"/>
              <a:gd name="connsiteY1" fmla="*/ 0 h 1583767"/>
              <a:gd name="connsiteX2" fmla="*/ 1449114 w 1845056"/>
              <a:gd name="connsiteY2" fmla="*/ 0 h 1583767"/>
              <a:gd name="connsiteX3" fmla="*/ 1845056 w 1845056"/>
              <a:gd name="connsiteY3" fmla="*/ 791884 h 1583767"/>
              <a:gd name="connsiteX4" fmla="*/ 1449114 w 1845056"/>
              <a:gd name="connsiteY4" fmla="*/ 1583767 h 1583767"/>
              <a:gd name="connsiteX5" fmla="*/ 395942 w 1845056"/>
              <a:gd name="connsiteY5" fmla="*/ 1583767 h 1583767"/>
              <a:gd name="connsiteX6" fmla="*/ 0 w 1845056"/>
              <a:gd name="connsiteY6" fmla="*/ 791884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56" h="1583767">
                <a:moveTo>
                  <a:pt x="0" y="791884"/>
                </a:moveTo>
                <a:lnTo>
                  <a:pt x="395942" y="0"/>
                </a:lnTo>
                <a:lnTo>
                  <a:pt x="1449114" y="0"/>
                </a:lnTo>
                <a:lnTo>
                  <a:pt x="1845056" y="791884"/>
                </a:lnTo>
                <a:lnTo>
                  <a:pt x="1449114" y="1583767"/>
                </a:lnTo>
                <a:lnTo>
                  <a:pt x="395942" y="1583767"/>
                </a:lnTo>
                <a:lnTo>
                  <a:pt x="0" y="791884"/>
                </a:lnTo>
                <a:close/>
              </a:path>
            </a:pathLst>
          </a:cu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35" tIns="327821" rIns="285735" bIns="327821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bg1"/>
                </a:solidFill>
              </a:rPr>
              <a:t>Высшая школа естественных наук и технологий</a:t>
            </a:r>
            <a:endParaRPr lang="ru-RU" sz="1400" kern="1200" dirty="0">
              <a:solidFill>
                <a:schemeClr val="bg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260676" y="3537562"/>
            <a:ext cx="1845056" cy="1583767"/>
          </a:xfrm>
          <a:custGeom>
            <a:avLst/>
            <a:gdLst>
              <a:gd name="connsiteX0" fmla="*/ 0 w 1845056"/>
              <a:gd name="connsiteY0" fmla="*/ 791884 h 1583767"/>
              <a:gd name="connsiteX1" fmla="*/ 395942 w 1845056"/>
              <a:gd name="connsiteY1" fmla="*/ 0 h 1583767"/>
              <a:gd name="connsiteX2" fmla="*/ 1449114 w 1845056"/>
              <a:gd name="connsiteY2" fmla="*/ 0 h 1583767"/>
              <a:gd name="connsiteX3" fmla="*/ 1845056 w 1845056"/>
              <a:gd name="connsiteY3" fmla="*/ 791884 h 1583767"/>
              <a:gd name="connsiteX4" fmla="*/ 1449114 w 1845056"/>
              <a:gd name="connsiteY4" fmla="*/ 1583767 h 1583767"/>
              <a:gd name="connsiteX5" fmla="*/ 395942 w 1845056"/>
              <a:gd name="connsiteY5" fmla="*/ 1583767 h 1583767"/>
              <a:gd name="connsiteX6" fmla="*/ 0 w 1845056"/>
              <a:gd name="connsiteY6" fmla="*/ 791884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56" h="1583767">
                <a:moveTo>
                  <a:pt x="0" y="791884"/>
                </a:moveTo>
                <a:lnTo>
                  <a:pt x="395942" y="0"/>
                </a:lnTo>
                <a:lnTo>
                  <a:pt x="1449114" y="0"/>
                </a:lnTo>
                <a:lnTo>
                  <a:pt x="1845056" y="791884"/>
                </a:lnTo>
                <a:lnTo>
                  <a:pt x="1449114" y="1583767"/>
                </a:lnTo>
                <a:lnTo>
                  <a:pt x="395942" y="1583767"/>
                </a:lnTo>
                <a:lnTo>
                  <a:pt x="0" y="791884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35" tIns="290991" rIns="285735" bIns="29099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Высшая школа психологии, педагогики и физической культуры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794718" y="2629970"/>
            <a:ext cx="1845056" cy="1583767"/>
          </a:xfrm>
          <a:custGeom>
            <a:avLst/>
            <a:gdLst>
              <a:gd name="connsiteX0" fmla="*/ 0 w 1845056"/>
              <a:gd name="connsiteY0" fmla="*/ 791884 h 1583767"/>
              <a:gd name="connsiteX1" fmla="*/ 395942 w 1845056"/>
              <a:gd name="connsiteY1" fmla="*/ 0 h 1583767"/>
              <a:gd name="connsiteX2" fmla="*/ 1449114 w 1845056"/>
              <a:gd name="connsiteY2" fmla="*/ 0 h 1583767"/>
              <a:gd name="connsiteX3" fmla="*/ 1845056 w 1845056"/>
              <a:gd name="connsiteY3" fmla="*/ 791884 h 1583767"/>
              <a:gd name="connsiteX4" fmla="*/ 1449114 w 1845056"/>
              <a:gd name="connsiteY4" fmla="*/ 1583767 h 1583767"/>
              <a:gd name="connsiteX5" fmla="*/ 395942 w 1845056"/>
              <a:gd name="connsiteY5" fmla="*/ 1583767 h 1583767"/>
              <a:gd name="connsiteX6" fmla="*/ 0 w 1845056"/>
              <a:gd name="connsiteY6" fmla="*/ 791884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56" h="1583767">
                <a:moveTo>
                  <a:pt x="0" y="791884"/>
                </a:moveTo>
                <a:lnTo>
                  <a:pt x="395942" y="0"/>
                </a:lnTo>
                <a:lnTo>
                  <a:pt x="1449114" y="0"/>
                </a:lnTo>
                <a:lnTo>
                  <a:pt x="1845056" y="791884"/>
                </a:lnTo>
                <a:lnTo>
                  <a:pt x="1449114" y="1583767"/>
                </a:lnTo>
                <a:lnTo>
                  <a:pt x="395942" y="1583767"/>
                </a:lnTo>
                <a:lnTo>
                  <a:pt x="0" y="79188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35" tIns="290991" rIns="285735" bIns="29099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Филиал САФУ</a:t>
            </a:r>
            <a:br>
              <a:rPr lang="ru-RU" sz="1400" kern="1200" dirty="0" smtClean="0">
                <a:solidFill>
                  <a:schemeClr val="tx1"/>
                </a:solidFill>
              </a:rPr>
            </a:br>
            <a:r>
              <a:rPr lang="ru-RU" sz="1400" kern="1200" dirty="0" smtClean="0">
                <a:solidFill>
                  <a:schemeClr val="tx1"/>
                </a:solidFill>
              </a:rPr>
              <a:t>в Северодвинске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8342713" y="1783990"/>
            <a:ext cx="1845056" cy="1583767"/>
          </a:xfrm>
          <a:custGeom>
            <a:avLst/>
            <a:gdLst>
              <a:gd name="connsiteX0" fmla="*/ 0 w 1845056"/>
              <a:gd name="connsiteY0" fmla="*/ 791884 h 1583767"/>
              <a:gd name="connsiteX1" fmla="*/ 395942 w 1845056"/>
              <a:gd name="connsiteY1" fmla="*/ 0 h 1583767"/>
              <a:gd name="connsiteX2" fmla="*/ 1449114 w 1845056"/>
              <a:gd name="connsiteY2" fmla="*/ 0 h 1583767"/>
              <a:gd name="connsiteX3" fmla="*/ 1845056 w 1845056"/>
              <a:gd name="connsiteY3" fmla="*/ 791884 h 1583767"/>
              <a:gd name="connsiteX4" fmla="*/ 1449114 w 1845056"/>
              <a:gd name="connsiteY4" fmla="*/ 1583767 h 1583767"/>
              <a:gd name="connsiteX5" fmla="*/ 395942 w 1845056"/>
              <a:gd name="connsiteY5" fmla="*/ 1583767 h 1583767"/>
              <a:gd name="connsiteX6" fmla="*/ 0 w 1845056"/>
              <a:gd name="connsiteY6" fmla="*/ 791884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56" h="1583767">
                <a:moveTo>
                  <a:pt x="0" y="791884"/>
                </a:moveTo>
                <a:lnTo>
                  <a:pt x="395942" y="0"/>
                </a:lnTo>
                <a:lnTo>
                  <a:pt x="1449114" y="0"/>
                </a:lnTo>
                <a:lnTo>
                  <a:pt x="1845056" y="791884"/>
                </a:lnTo>
                <a:lnTo>
                  <a:pt x="1449114" y="1583767"/>
                </a:lnTo>
                <a:lnTo>
                  <a:pt x="395942" y="1583767"/>
                </a:lnTo>
                <a:lnTo>
                  <a:pt x="0" y="79188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35" tIns="290991" rIns="285735" bIns="29099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Гуманитарный институт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8350295" y="3499227"/>
            <a:ext cx="1845056" cy="1583767"/>
          </a:xfrm>
          <a:custGeom>
            <a:avLst/>
            <a:gdLst>
              <a:gd name="connsiteX0" fmla="*/ 0 w 1845056"/>
              <a:gd name="connsiteY0" fmla="*/ 791884 h 1583767"/>
              <a:gd name="connsiteX1" fmla="*/ 395942 w 1845056"/>
              <a:gd name="connsiteY1" fmla="*/ 0 h 1583767"/>
              <a:gd name="connsiteX2" fmla="*/ 1449114 w 1845056"/>
              <a:gd name="connsiteY2" fmla="*/ 0 h 1583767"/>
              <a:gd name="connsiteX3" fmla="*/ 1845056 w 1845056"/>
              <a:gd name="connsiteY3" fmla="*/ 791884 h 1583767"/>
              <a:gd name="connsiteX4" fmla="*/ 1449114 w 1845056"/>
              <a:gd name="connsiteY4" fmla="*/ 1583767 h 1583767"/>
              <a:gd name="connsiteX5" fmla="*/ 395942 w 1845056"/>
              <a:gd name="connsiteY5" fmla="*/ 1583767 h 1583767"/>
              <a:gd name="connsiteX6" fmla="*/ 0 w 1845056"/>
              <a:gd name="connsiteY6" fmla="*/ 791884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56" h="1583767">
                <a:moveTo>
                  <a:pt x="0" y="791884"/>
                </a:moveTo>
                <a:lnTo>
                  <a:pt x="395942" y="0"/>
                </a:lnTo>
                <a:lnTo>
                  <a:pt x="1449114" y="0"/>
                </a:lnTo>
                <a:lnTo>
                  <a:pt x="1845056" y="791884"/>
                </a:lnTo>
                <a:lnTo>
                  <a:pt x="1449114" y="1583767"/>
                </a:lnTo>
                <a:lnTo>
                  <a:pt x="395942" y="1583767"/>
                </a:lnTo>
                <a:lnTo>
                  <a:pt x="0" y="79188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35" tIns="290991" rIns="285735" bIns="29099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Институт судостроения и морской арктической техники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9894720" y="2635318"/>
            <a:ext cx="1845056" cy="1583767"/>
          </a:xfrm>
          <a:custGeom>
            <a:avLst/>
            <a:gdLst>
              <a:gd name="connsiteX0" fmla="*/ 0 w 1845056"/>
              <a:gd name="connsiteY0" fmla="*/ 791884 h 1583767"/>
              <a:gd name="connsiteX1" fmla="*/ 395942 w 1845056"/>
              <a:gd name="connsiteY1" fmla="*/ 0 h 1583767"/>
              <a:gd name="connsiteX2" fmla="*/ 1449114 w 1845056"/>
              <a:gd name="connsiteY2" fmla="*/ 0 h 1583767"/>
              <a:gd name="connsiteX3" fmla="*/ 1845056 w 1845056"/>
              <a:gd name="connsiteY3" fmla="*/ 791884 h 1583767"/>
              <a:gd name="connsiteX4" fmla="*/ 1449114 w 1845056"/>
              <a:gd name="connsiteY4" fmla="*/ 1583767 h 1583767"/>
              <a:gd name="connsiteX5" fmla="*/ 395942 w 1845056"/>
              <a:gd name="connsiteY5" fmla="*/ 1583767 h 1583767"/>
              <a:gd name="connsiteX6" fmla="*/ 0 w 1845056"/>
              <a:gd name="connsiteY6" fmla="*/ 791884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56" h="1583767">
                <a:moveTo>
                  <a:pt x="0" y="791884"/>
                </a:moveTo>
                <a:lnTo>
                  <a:pt x="395942" y="0"/>
                </a:lnTo>
                <a:lnTo>
                  <a:pt x="1449114" y="0"/>
                </a:lnTo>
                <a:lnTo>
                  <a:pt x="1845056" y="791884"/>
                </a:lnTo>
                <a:lnTo>
                  <a:pt x="1449114" y="1583767"/>
                </a:lnTo>
                <a:lnTo>
                  <a:pt x="395942" y="1583767"/>
                </a:lnTo>
                <a:lnTo>
                  <a:pt x="0" y="79188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35" tIns="290991" rIns="285735" bIns="29099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Технический колледж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42532" y="2673325"/>
            <a:ext cx="1845056" cy="1583767"/>
          </a:xfrm>
          <a:custGeom>
            <a:avLst/>
            <a:gdLst>
              <a:gd name="connsiteX0" fmla="*/ 0 w 1845056"/>
              <a:gd name="connsiteY0" fmla="*/ 791884 h 1583767"/>
              <a:gd name="connsiteX1" fmla="*/ 395942 w 1845056"/>
              <a:gd name="connsiteY1" fmla="*/ 0 h 1583767"/>
              <a:gd name="connsiteX2" fmla="*/ 1449114 w 1845056"/>
              <a:gd name="connsiteY2" fmla="*/ 0 h 1583767"/>
              <a:gd name="connsiteX3" fmla="*/ 1845056 w 1845056"/>
              <a:gd name="connsiteY3" fmla="*/ 791884 h 1583767"/>
              <a:gd name="connsiteX4" fmla="*/ 1449114 w 1845056"/>
              <a:gd name="connsiteY4" fmla="*/ 1583767 h 1583767"/>
              <a:gd name="connsiteX5" fmla="*/ 395942 w 1845056"/>
              <a:gd name="connsiteY5" fmla="*/ 1583767 h 1583767"/>
              <a:gd name="connsiteX6" fmla="*/ 0 w 1845056"/>
              <a:gd name="connsiteY6" fmla="*/ 791884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56" h="1583767">
                <a:moveTo>
                  <a:pt x="0" y="791884"/>
                </a:moveTo>
                <a:lnTo>
                  <a:pt x="395942" y="0"/>
                </a:lnTo>
                <a:lnTo>
                  <a:pt x="1449114" y="0"/>
                </a:lnTo>
                <a:lnTo>
                  <a:pt x="1845056" y="791884"/>
                </a:lnTo>
                <a:lnTo>
                  <a:pt x="1449114" y="1583767"/>
                </a:lnTo>
                <a:lnTo>
                  <a:pt x="395942" y="1583767"/>
                </a:lnTo>
                <a:lnTo>
                  <a:pt x="0" y="791884"/>
                </a:lnTo>
                <a:close/>
              </a:path>
            </a:pathLst>
          </a:cu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35" tIns="290991" rIns="285735" bIns="29099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kern="1200" dirty="0" smtClean="0">
                <a:solidFill>
                  <a:schemeClr val="tx1"/>
                </a:solidFill>
              </a:rPr>
              <a:t>Технологический</a:t>
            </a:r>
            <a:r>
              <a:rPr lang="ru-RU" sz="1400" kern="1200" dirty="0" smtClean="0">
                <a:solidFill>
                  <a:schemeClr val="tx1"/>
                </a:solidFill>
              </a:rPr>
              <a:t> колледж</a:t>
            </a:r>
            <a:br>
              <a:rPr lang="ru-RU" sz="1400" kern="1200" dirty="0" smtClean="0">
                <a:solidFill>
                  <a:schemeClr val="tx1"/>
                </a:solidFill>
              </a:rPr>
            </a:br>
            <a:r>
              <a:rPr lang="ru-RU" sz="1400" kern="1200" dirty="0" smtClean="0">
                <a:solidFill>
                  <a:schemeClr val="tx1"/>
                </a:solidFill>
              </a:rPr>
              <a:t>Императора Петра</a:t>
            </a:r>
            <a:r>
              <a:rPr lang="en-US" sz="1400" kern="1200" dirty="0" smtClean="0">
                <a:solidFill>
                  <a:schemeClr val="tx1"/>
                </a:solidFill>
              </a:rPr>
              <a:t> I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23490" y="11663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+mn-lt"/>
              </a:rPr>
              <a:t>Структура</a:t>
            </a:r>
            <a:r>
              <a:rPr lang="ru-RU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университета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075392" y="3499226"/>
            <a:ext cx="1944216" cy="1583767"/>
            <a:chOff x="2075392" y="3499226"/>
            <a:chExt cx="1944216" cy="1583767"/>
          </a:xfrm>
        </p:grpSpPr>
        <p:sp>
          <p:nvSpPr>
            <p:cNvPr id="18" name="Полилиния 17"/>
            <p:cNvSpPr/>
            <p:nvPr/>
          </p:nvSpPr>
          <p:spPr>
            <a:xfrm>
              <a:off x="2125619" y="3499226"/>
              <a:ext cx="1828708" cy="1583767"/>
            </a:xfrm>
            <a:custGeom>
              <a:avLst/>
              <a:gdLst>
                <a:gd name="connsiteX0" fmla="*/ 0 w 1845056"/>
                <a:gd name="connsiteY0" fmla="*/ 791884 h 1583767"/>
                <a:gd name="connsiteX1" fmla="*/ 395942 w 1845056"/>
                <a:gd name="connsiteY1" fmla="*/ 0 h 1583767"/>
                <a:gd name="connsiteX2" fmla="*/ 1449114 w 1845056"/>
                <a:gd name="connsiteY2" fmla="*/ 0 h 1583767"/>
                <a:gd name="connsiteX3" fmla="*/ 1845056 w 1845056"/>
                <a:gd name="connsiteY3" fmla="*/ 791884 h 1583767"/>
                <a:gd name="connsiteX4" fmla="*/ 1449114 w 1845056"/>
                <a:gd name="connsiteY4" fmla="*/ 1583767 h 1583767"/>
                <a:gd name="connsiteX5" fmla="*/ 395942 w 1845056"/>
                <a:gd name="connsiteY5" fmla="*/ 1583767 h 1583767"/>
                <a:gd name="connsiteX6" fmla="*/ 0 w 1845056"/>
                <a:gd name="connsiteY6" fmla="*/ 791884 h 15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056" h="1583767">
                  <a:moveTo>
                    <a:pt x="0" y="791884"/>
                  </a:moveTo>
                  <a:lnTo>
                    <a:pt x="395942" y="0"/>
                  </a:lnTo>
                  <a:lnTo>
                    <a:pt x="1449114" y="0"/>
                  </a:lnTo>
                  <a:lnTo>
                    <a:pt x="1845056" y="791884"/>
                  </a:lnTo>
                  <a:lnTo>
                    <a:pt x="1449114" y="1583767"/>
                  </a:lnTo>
                  <a:lnTo>
                    <a:pt x="395942" y="1583767"/>
                  </a:lnTo>
                  <a:lnTo>
                    <a:pt x="0" y="79188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735" tIns="290991" rIns="285735" bIns="29099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75392" y="3624588"/>
              <a:ext cx="19442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+mn-lt"/>
                </a:rPr>
                <a:t>Высшая школа информационных технологий и </a:t>
              </a:r>
              <a:r>
                <a:rPr lang="ru-RU" sz="1350" dirty="0">
                  <a:latin typeface="+mn-lt"/>
                </a:rPr>
                <a:t>автоматизированных </a:t>
              </a:r>
              <a:r>
                <a:rPr lang="ru-RU" sz="1400" dirty="0" smtClean="0">
                  <a:latin typeface="+mn-lt"/>
                </a:rPr>
                <a:t>систем</a:t>
              </a:r>
              <a:endParaRPr lang="ru-RU" sz="1400" dirty="0">
                <a:latin typeface="+mn-lt"/>
              </a:endParaRPr>
            </a:p>
          </p:txBody>
        </p:sp>
      </p:grpSp>
      <p:sp>
        <p:nvSpPr>
          <p:cNvPr id="20" name="Полилиния 19"/>
          <p:cNvSpPr/>
          <p:nvPr/>
        </p:nvSpPr>
        <p:spPr>
          <a:xfrm>
            <a:off x="542532" y="4383918"/>
            <a:ext cx="1845056" cy="1583767"/>
          </a:xfrm>
          <a:custGeom>
            <a:avLst/>
            <a:gdLst>
              <a:gd name="connsiteX0" fmla="*/ 0 w 1845056"/>
              <a:gd name="connsiteY0" fmla="*/ 791884 h 1583767"/>
              <a:gd name="connsiteX1" fmla="*/ 395942 w 1845056"/>
              <a:gd name="connsiteY1" fmla="*/ 0 h 1583767"/>
              <a:gd name="connsiteX2" fmla="*/ 1449114 w 1845056"/>
              <a:gd name="connsiteY2" fmla="*/ 0 h 1583767"/>
              <a:gd name="connsiteX3" fmla="*/ 1845056 w 1845056"/>
              <a:gd name="connsiteY3" fmla="*/ 791884 h 1583767"/>
              <a:gd name="connsiteX4" fmla="*/ 1449114 w 1845056"/>
              <a:gd name="connsiteY4" fmla="*/ 1583767 h 1583767"/>
              <a:gd name="connsiteX5" fmla="*/ 395942 w 1845056"/>
              <a:gd name="connsiteY5" fmla="*/ 1583767 h 1583767"/>
              <a:gd name="connsiteX6" fmla="*/ 0 w 1845056"/>
              <a:gd name="connsiteY6" fmla="*/ 791884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56" h="1583767">
                <a:moveTo>
                  <a:pt x="0" y="791884"/>
                </a:moveTo>
                <a:lnTo>
                  <a:pt x="395942" y="0"/>
                </a:lnTo>
                <a:lnTo>
                  <a:pt x="1449114" y="0"/>
                </a:lnTo>
                <a:lnTo>
                  <a:pt x="1845056" y="791884"/>
                </a:lnTo>
                <a:lnTo>
                  <a:pt x="1449114" y="1583767"/>
                </a:lnTo>
                <a:lnTo>
                  <a:pt x="395942" y="1583767"/>
                </a:lnTo>
                <a:lnTo>
                  <a:pt x="0" y="791884"/>
                </a:ln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35" tIns="290991" rIns="285735" bIns="29099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Высшая школа</a:t>
            </a:r>
            <a:br>
              <a:rPr lang="ru-RU" sz="1400" kern="1200" dirty="0" smtClean="0">
                <a:solidFill>
                  <a:schemeClr val="tx1"/>
                </a:solidFill>
              </a:rPr>
            </a:br>
            <a:r>
              <a:rPr lang="ru-RU" sz="1400" kern="1200" dirty="0" smtClean="0">
                <a:solidFill>
                  <a:schemeClr val="tx1"/>
                </a:solidFill>
              </a:rPr>
              <a:t>рыболовства</a:t>
            </a:r>
            <a:br>
              <a:rPr lang="ru-RU" sz="1400" kern="1200" dirty="0" smtClean="0">
                <a:solidFill>
                  <a:schemeClr val="tx1"/>
                </a:solidFill>
              </a:rPr>
            </a:br>
            <a:r>
              <a:rPr lang="ru-RU" sz="1400" kern="1200" dirty="0" smtClean="0">
                <a:solidFill>
                  <a:schemeClr val="tx1"/>
                </a:solidFill>
              </a:rPr>
              <a:t>и морских технологий</a:t>
            </a:r>
            <a:endParaRPr lang="ru-RU" sz="1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23490" y="11663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+mn-lt"/>
              </a:rPr>
              <a:t>Алгоритм действий будущего абитуриента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076295" y="1282232"/>
            <a:ext cx="5123943" cy="5123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31704" y="1268760"/>
            <a:ext cx="2880320" cy="81693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Выбираем будущую специальность 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394" y="2348880"/>
            <a:ext cx="2880320" cy="81693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Определяем перечень необходимых</a:t>
            </a:r>
            <a:br>
              <a:rPr lang="ru-RU" sz="1700" dirty="0" smtClean="0">
                <a:solidFill>
                  <a:schemeClr val="tx1"/>
                </a:solidFill>
              </a:rPr>
            </a:br>
            <a:r>
              <a:rPr lang="ru-RU" sz="1700" dirty="0" smtClean="0">
                <a:solidFill>
                  <a:schemeClr val="tx1"/>
                </a:solidFill>
              </a:rPr>
              <a:t>для поступления экзаменов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79576" y="3429000"/>
            <a:ext cx="2880320" cy="81693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Сдаем ЕГЭ</a:t>
            </a:r>
            <a:br>
              <a:rPr lang="ru-RU" sz="1700" dirty="0" smtClean="0">
                <a:solidFill>
                  <a:schemeClr val="tx1"/>
                </a:solidFill>
              </a:rPr>
            </a:br>
            <a:r>
              <a:rPr lang="ru-RU" sz="1700" dirty="0" smtClean="0">
                <a:solidFill>
                  <a:schemeClr val="tx1"/>
                </a:solidFill>
              </a:rPr>
              <a:t>и получаем аттестат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36456" y="4509120"/>
            <a:ext cx="2880320" cy="81693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Собираем комплект документов и подаем заявление в университет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31704" y="5589239"/>
            <a:ext cx="2880320" cy="81693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По результатам конкурса подаем заявление</a:t>
            </a:r>
            <a:br>
              <a:rPr lang="ru-RU" sz="1700" dirty="0" smtClean="0">
                <a:solidFill>
                  <a:schemeClr val="tx1"/>
                </a:solidFill>
              </a:rPr>
            </a:br>
            <a:r>
              <a:rPr lang="ru-RU" sz="1700" dirty="0" smtClean="0">
                <a:solidFill>
                  <a:schemeClr val="tx1"/>
                </a:solidFill>
              </a:rPr>
              <a:t>о согласии на зачисление</a:t>
            </a:r>
            <a:endParaRPr lang="ru-RU" sz="1700" dirty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604687" y="2569535"/>
            <a:ext cx="2659665" cy="2659665"/>
            <a:chOff x="5868144" y="2374850"/>
            <a:chExt cx="2659665" cy="2659665"/>
          </a:xfrm>
        </p:grpSpPr>
        <p:sp>
          <p:nvSpPr>
            <p:cNvPr id="11" name="Овал 10"/>
            <p:cNvSpPr/>
            <p:nvPr/>
          </p:nvSpPr>
          <p:spPr>
            <a:xfrm>
              <a:off x="5868144" y="2374850"/>
              <a:ext cx="2659665" cy="265966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7353" y="2852936"/>
              <a:ext cx="1753039" cy="1753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Овал 13"/>
          <p:cNvSpPr/>
          <p:nvPr/>
        </p:nvSpPr>
        <p:spPr>
          <a:xfrm>
            <a:off x="2495600" y="1268759"/>
            <a:ext cx="816935" cy="81693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/>
              <a:t>1</a:t>
            </a:r>
            <a:br>
              <a:rPr lang="ru-RU" sz="2000" b="1" dirty="0" smtClean="0"/>
            </a:br>
            <a:r>
              <a:rPr lang="ru-RU" sz="2000" b="1" dirty="0" smtClean="0"/>
              <a:t>ШАГ</a:t>
            </a:r>
            <a:endParaRPr lang="ru-RU" sz="2000" b="1" dirty="0"/>
          </a:p>
        </p:txBody>
      </p:sp>
      <p:sp>
        <p:nvSpPr>
          <p:cNvPr id="15" name="Овал 14"/>
          <p:cNvSpPr/>
          <p:nvPr/>
        </p:nvSpPr>
        <p:spPr>
          <a:xfrm>
            <a:off x="1631504" y="2348880"/>
            <a:ext cx="816935" cy="81693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/>
              <a:t>2</a:t>
            </a:r>
            <a:br>
              <a:rPr lang="ru-RU" sz="2000" b="1" dirty="0" smtClean="0"/>
            </a:br>
            <a:r>
              <a:rPr lang="ru-RU" sz="2000" b="1" dirty="0" smtClean="0"/>
              <a:t>ШАГ</a:t>
            </a:r>
            <a:endParaRPr lang="ru-RU" sz="2000" b="1" dirty="0"/>
          </a:p>
        </p:txBody>
      </p:sp>
      <p:sp>
        <p:nvSpPr>
          <p:cNvPr id="16" name="Овал 15"/>
          <p:cNvSpPr/>
          <p:nvPr/>
        </p:nvSpPr>
        <p:spPr>
          <a:xfrm>
            <a:off x="1318625" y="3435735"/>
            <a:ext cx="816935" cy="81693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/>
              <a:t>3</a:t>
            </a:r>
            <a:br>
              <a:rPr lang="ru-RU" sz="2000" b="1" dirty="0" smtClean="0"/>
            </a:br>
            <a:r>
              <a:rPr lang="ru-RU" sz="2000" b="1" dirty="0" smtClean="0"/>
              <a:t>ШАГ</a:t>
            </a:r>
            <a:endParaRPr lang="ru-RU" sz="2000" b="1" dirty="0"/>
          </a:p>
        </p:txBody>
      </p:sp>
      <p:sp>
        <p:nvSpPr>
          <p:cNvPr id="17" name="Овал 16"/>
          <p:cNvSpPr/>
          <p:nvPr/>
        </p:nvSpPr>
        <p:spPr>
          <a:xfrm>
            <a:off x="1631504" y="4541978"/>
            <a:ext cx="816935" cy="81693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/>
              <a:t>4</a:t>
            </a:r>
            <a:br>
              <a:rPr lang="ru-RU" sz="2000" b="1" dirty="0" smtClean="0"/>
            </a:br>
            <a:r>
              <a:rPr lang="ru-RU" sz="2000" b="1" dirty="0" smtClean="0"/>
              <a:t>ШАГ</a:t>
            </a:r>
            <a:endParaRPr lang="ru-RU" sz="2000" b="1" dirty="0"/>
          </a:p>
        </p:txBody>
      </p:sp>
      <p:sp>
        <p:nvSpPr>
          <p:cNvPr id="18" name="Овал 17"/>
          <p:cNvSpPr/>
          <p:nvPr/>
        </p:nvSpPr>
        <p:spPr>
          <a:xfrm>
            <a:off x="2489046" y="5589240"/>
            <a:ext cx="816935" cy="81693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/>
              <a:t>5</a:t>
            </a:r>
            <a:br>
              <a:rPr lang="ru-RU" sz="2000" b="1" dirty="0" smtClean="0"/>
            </a:br>
            <a:r>
              <a:rPr lang="ru-RU" sz="2000" b="1" dirty="0" smtClean="0"/>
              <a:t>ШАГ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091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35361" y="908720"/>
            <a:ext cx="11521278" cy="1080120"/>
          </a:xfrm>
          <a:prstGeom prst="rect">
            <a:avLst/>
          </a:prstGeom>
          <a:ln/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8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С 2020 года расширен перечень вступительных испытаний</a:t>
            </a:r>
            <a:endParaRPr lang="ru-RU" altLang="ru-RU" sz="2600" dirty="0" smtClean="0">
              <a:solidFill>
                <a:srgbClr val="002774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767700"/>
              </p:ext>
            </p:extLst>
          </p:nvPr>
        </p:nvGraphicFramePr>
        <p:xfrm>
          <a:off x="200248" y="1520788"/>
          <a:ext cx="11843633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536"/>
                <a:gridCol w="4269930"/>
                <a:gridCol w="4417167"/>
              </a:tblGrid>
              <a:tr h="370840">
                <a:tc rowSpan="3"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08.03.01 Строительство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1. Математика (проф.)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первый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 предмет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2. Русский язык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второй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 предмет</a:t>
                      </a:r>
                      <a:b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</a:b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(на любые направления подготовки)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Trebuchet MS" panose="020B0603020202020204" pitchFamily="34" charset="0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3. Физика или Информатика и ИКТ или Химия </a:t>
                      </a: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/>
                      </a:r>
                      <a:br>
                        <a:rPr lang="en-US" sz="20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</a:b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или Иностранный язык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третий предмет </a:t>
                      </a:r>
                      <a:b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по выбору абитуриента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91647"/>
              </p:ext>
            </p:extLst>
          </p:nvPr>
        </p:nvGraphicFramePr>
        <p:xfrm>
          <a:off x="191344" y="4031900"/>
          <a:ext cx="118529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639"/>
                <a:gridCol w="4269930"/>
                <a:gridCol w="4417423"/>
              </a:tblGrid>
              <a:tr h="370840">
                <a:tc rowSpan="3"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40.03.01 Юриспруденция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1. Обществознание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первый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 предмет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2. Русский язык 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второй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 предмет</a:t>
                      </a:r>
                      <a:b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</a:b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(на любые направления подготовки)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Trebuchet MS" panose="020B0603020202020204" pitchFamily="34" charset="0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3. История или Иностранный язык или Информатика и ИКТ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третий предмет </a:t>
                      </a:r>
                      <a:b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rebuchet MS" panose="020B0603020202020204" pitchFamily="34" charset="0"/>
                          <a:ea typeface="+mn-ea"/>
                          <a:cs typeface="Arial" charset="0"/>
                        </a:rPr>
                        <a:t>по выбору абитуриента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9376" y="6021288"/>
            <a:ext cx="110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Если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в перечне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вступительных испытаний (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ВИ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) присутствует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математика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–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сдаем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профильный экзамен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87588" y="11663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+mn-lt"/>
              </a:rPr>
              <a:t>Определяем перечень 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необходимых экзаменов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636785" y="0"/>
            <a:ext cx="816935" cy="81693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/>
              <a:t>2</a:t>
            </a:r>
            <a:br>
              <a:rPr lang="ru-RU" sz="2000" b="1" dirty="0" smtClean="0"/>
            </a:br>
            <a:r>
              <a:rPr lang="ru-RU" sz="2000" b="1" dirty="0" smtClean="0"/>
              <a:t>ШАГ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130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41--5cd3cecud2h.xn--p1ai/Docum/EGE/ere_logot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48" y="861512"/>
            <a:ext cx="2175917" cy="10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>
                <a:latin typeface="+mn-lt"/>
              </a:rPr>
              <a:pPr>
                <a:defRPr/>
              </a:pPr>
              <a:t>7</a:t>
            </a:fld>
            <a:endParaRPr lang="ru-RU"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84232" y="983735"/>
            <a:ext cx="3672408" cy="4633358"/>
          </a:xfrm>
          <a:prstGeom prst="roundRect">
            <a:avLst>
              <a:gd name="adj" fmla="val 5678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20954"/>
              </p:ext>
            </p:extLst>
          </p:nvPr>
        </p:nvGraphicFramePr>
        <p:xfrm>
          <a:off x="8435219" y="1075374"/>
          <a:ext cx="317601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21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Русский язык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Математика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39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Физика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Химия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Информатика и ИКТ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44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Биология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История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Обществознание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География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40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Иностранный язык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Литература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Физическая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культура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2" name="Picture 2" descr="http://i.imgur.com/hickbH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279964"/>
            <a:ext cx="504056" cy="4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912522" y="847916"/>
            <a:ext cx="3528392" cy="56207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Какие баллы бывают: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4" name="Picture 2" descr="http://i.imgur.com/hickbH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960948"/>
            <a:ext cx="504056" cy="4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12522" y="1322724"/>
            <a:ext cx="4435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Минимальные положительные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2522" y="1700808"/>
            <a:ext cx="6545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(устанавливаются по каждому вступительному испытанию, отличаются в вузах,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не набрали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минимум</a:t>
            </a:r>
            <a:r>
              <a:rPr lang="ru-RU" sz="2000" dirty="0" smtClean="0">
                <a:latin typeface="+mn-lt"/>
              </a:rPr>
              <a:t> –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не можете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поступать в университет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даже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на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платное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обучение)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2155" y="2961398"/>
            <a:ext cx="1719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Проходные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4134" y="3320988"/>
            <a:ext cx="6544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(сумма баллов за три вступительных испытания абитуриента, зачисленного на последнее бюджетное место по общему конкурсу в предыдущем году,</a:t>
            </a:r>
            <a:br>
              <a:rPr lang="ru-RU" sz="2000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у каждого направления подготовки – разные, необходимо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ориентироваться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на них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с целью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превзойти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80466" y="5983539"/>
            <a:ext cx="6976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n-lt"/>
              </a:rPr>
              <a:t>Дополнительные за индивидуальные достижения</a:t>
            </a:r>
          </a:p>
        </p:txBody>
      </p:sp>
      <p:pic>
        <p:nvPicPr>
          <p:cNvPr id="20" name="Picture 2" descr="http://i.imgur.com/hickbH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4" y="5982637"/>
            <a:ext cx="504056" cy="4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987197" y="6377262"/>
            <a:ext cx="10074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(не более 10 баллов)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87588" y="11663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+mn-lt"/>
              </a:rPr>
              <a:t>Сдаем ЕГЭ и получаем аттестат</a:t>
            </a:r>
          </a:p>
        </p:txBody>
      </p:sp>
      <p:sp>
        <p:nvSpPr>
          <p:cNvPr id="23" name="Овал 22"/>
          <p:cNvSpPr/>
          <p:nvPr/>
        </p:nvSpPr>
        <p:spPr>
          <a:xfrm>
            <a:off x="1625116" y="551"/>
            <a:ext cx="816935" cy="81693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/>
              <a:t>3</a:t>
            </a:r>
            <a:br>
              <a:rPr lang="ru-RU" sz="2000" b="1" dirty="0" smtClean="0"/>
            </a:br>
            <a:r>
              <a:rPr lang="ru-RU" sz="2000" b="1" dirty="0" smtClean="0"/>
              <a:t>ШАГ</a:t>
            </a:r>
            <a:endParaRPr lang="ru-RU" sz="20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912497"/>
              </p:ext>
            </p:extLst>
          </p:nvPr>
        </p:nvGraphicFramePr>
        <p:xfrm>
          <a:off x="119333" y="4893528"/>
          <a:ext cx="7920883" cy="1127760"/>
        </p:xfrm>
        <a:graphic>
          <a:graphicData uri="http://schemas.openxmlformats.org/drawingml/2006/table">
            <a:tbl>
              <a:tblPr/>
              <a:tblGrid>
                <a:gridCol w="936103"/>
                <a:gridCol w="1512168"/>
                <a:gridCol w="608068"/>
                <a:gridCol w="608068"/>
                <a:gridCol w="608068"/>
                <a:gridCol w="608068"/>
                <a:gridCol w="608068"/>
                <a:gridCol w="608068"/>
                <a:gridCol w="608068"/>
                <a:gridCol w="608068"/>
                <a:gridCol w="608068"/>
              </a:tblGrid>
              <a:tr h="293335">
                <a:tc gridSpan="2">
                  <a:txBody>
                    <a:bodyPr/>
                    <a:lstStyle/>
                    <a:p>
                      <a:pPr algn="l" fontAlgn="t"/>
                      <a:endParaRPr lang="ru-RU" sz="1600" dirty="0">
                        <a:effectLst/>
                      </a:endParaRP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600" dirty="0">
                        <a:effectLst/>
                      </a:endParaRP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>
                          <a:effectLst/>
                        </a:rPr>
                        <a:t>2021</a:t>
                      </a:r>
                      <a:endParaRPr lang="ru-RU" sz="1600" dirty="0">
                        <a:effectLst/>
                      </a:endParaRP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>
                          <a:effectLst/>
                        </a:rPr>
                        <a:t>2020</a:t>
                      </a:r>
                      <a:endParaRPr lang="ru-RU" sz="1600" dirty="0">
                        <a:effectLst/>
                      </a:endParaRP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>
                          <a:effectLst/>
                        </a:rPr>
                        <a:t>2019</a:t>
                      </a:r>
                      <a:endParaRPr lang="ru-RU" sz="1600" dirty="0">
                        <a:effectLst/>
                      </a:endParaRP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>
                          <a:effectLst/>
                        </a:rPr>
                        <a:t>2018</a:t>
                      </a:r>
                      <a:endParaRPr lang="ru-RU" sz="1600" dirty="0">
                        <a:effectLst/>
                      </a:endParaRP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>
                          <a:effectLst/>
                        </a:rPr>
                        <a:t>2017</a:t>
                      </a:r>
                      <a:endParaRPr lang="ru-RU" sz="1600" dirty="0">
                        <a:effectLst/>
                      </a:endParaRP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>
                          <a:effectLst/>
                        </a:rPr>
                        <a:t>2016</a:t>
                      </a:r>
                      <a:endParaRPr lang="ru-RU" sz="1600" dirty="0">
                        <a:effectLst/>
                      </a:endParaRP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>
                          <a:effectLst/>
                        </a:rPr>
                        <a:t>2015</a:t>
                      </a:r>
                      <a:endParaRPr lang="ru-RU" sz="1600" dirty="0">
                        <a:effectLst/>
                      </a:endParaRP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>
                          <a:effectLst/>
                        </a:rPr>
                        <a:t>2014</a:t>
                      </a:r>
                      <a:endParaRPr lang="ru-RU" sz="1600" dirty="0">
                        <a:effectLst/>
                      </a:endParaRP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>
                          <a:effectLst/>
                        </a:rPr>
                        <a:t>2013</a:t>
                      </a:r>
                      <a:endParaRPr lang="ru-RU" sz="1600" dirty="0">
                        <a:effectLst/>
                      </a:endParaRP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74032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01.03.02</a:t>
                      </a: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Прикладная математика и информатика</a:t>
                      </a: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>
                          <a:effectLst/>
                        </a:rPr>
                        <a:t>200</a:t>
                      </a:r>
                      <a:endParaRPr lang="ru-RU" sz="1600" dirty="0">
                        <a:effectLst/>
                      </a:endParaRP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effectLst/>
                        </a:rPr>
                        <a:t>179</a:t>
                      </a: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effectLst/>
                        </a:rPr>
                        <a:t>201</a:t>
                      </a: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effectLst/>
                        </a:rPr>
                        <a:t>191</a:t>
                      </a: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effectLst/>
                        </a:rPr>
                        <a:t>161</a:t>
                      </a: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effectLst/>
                        </a:rPr>
                        <a:t>148</a:t>
                      </a: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effectLst/>
                        </a:rPr>
                        <a:t>138</a:t>
                      </a: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effectLst/>
                        </a:rPr>
                        <a:t>168</a:t>
                      </a: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effectLst/>
                        </a:rPr>
                        <a:t>177</a:t>
                      </a:r>
                    </a:p>
                  </a:txBody>
                  <a:tcPr marL="47625" marR="47625" marT="38100" marB="381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6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>
                <a:latin typeface="+mn-lt"/>
              </a:rPr>
              <a:pPr>
                <a:defRPr/>
              </a:pPr>
              <a:t>8</a:t>
            </a:fld>
            <a:endParaRPr lang="ru-RU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7448" y="116632"/>
            <a:ext cx="10333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+mn-lt"/>
              </a:rPr>
              <a:t>Дополнительные 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баллы за индивидуальные достижения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35361" y="980728"/>
            <a:ext cx="11521278" cy="5472608"/>
          </a:xfrm>
          <a:prstGeom prst="rect">
            <a:avLst/>
          </a:prstGeom>
          <a:ln/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600" b="1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- аттестат с отличием (8 баллов);</a:t>
            </a:r>
            <a:br>
              <a:rPr lang="ru-RU" altLang="ru-RU" sz="2600" b="1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- диплом о среднем профессиональном образовании с отличием (8 баллов);</a:t>
            </a:r>
          </a:p>
          <a:p>
            <a:pPr fontAlgn="auto">
              <a:spcAft>
                <a:spcPts val="0"/>
              </a:spcAft>
            </a:pPr>
            <a: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- участие во всероссийской олимпиаде школьников (от 2 до 10 баллов);</a:t>
            </a:r>
            <a:b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- участие в олимпиадах из перечня </a:t>
            </a:r>
            <a:r>
              <a:rPr lang="ru-RU" altLang="ru-RU" sz="2600" dirty="0" err="1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Минобрнауки</a:t>
            </a:r>
            <a: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 (от 6 до 10 баллов);</a:t>
            </a:r>
            <a:b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иные интеллектуальные </a:t>
            </a:r>
            <a:r>
              <a:rPr lang="ru-RU" sz="2600" dirty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и (или) </a:t>
            </a:r>
            <a:r>
              <a:rPr 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творческие конкурсы (от 2 до 8 баллов);</a:t>
            </a:r>
            <a:r>
              <a:rPr lang="ru-RU" altLang="ru-RU" sz="2600" dirty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2600" dirty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- наличие золотого, серебряного или бронзового знака отличия ГТО (4 балла);</a:t>
            </a:r>
            <a:b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- волонтерская деятельность (от 1 до 4 баллов);</a:t>
            </a:r>
            <a:b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600" dirty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наличие </a:t>
            </a:r>
            <a:r>
              <a:rPr lang="ru-RU" altLang="ru-RU" sz="2600" dirty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статуса чемпиона, призера Олимпийских игр, </a:t>
            </a:r>
            <a:r>
              <a:rPr lang="ru-RU" altLang="ru-RU" sz="2600" dirty="0" err="1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Паралимпийских</a:t>
            </a:r>
            <a:r>
              <a:rPr lang="ru-RU" altLang="ru-RU" sz="2600" dirty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 игр</a:t>
            </a:r>
            <a: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,</a:t>
            </a:r>
            <a:b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lang="ru-RU" altLang="ru-RU" sz="2600" dirty="0" err="1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Сурдлимпийских</a:t>
            </a:r>
            <a:r>
              <a:rPr lang="ru-RU" altLang="ru-RU" sz="2600" dirty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игр (10 баллов);</a:t>
            </a:r>
            <a:b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600" dirty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- н</a:t>
            </a:r>
            <a: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аличие </a:t>
            </a:r>
            <a:r>
              <a:rPr lang="ru-RU" altLang="ru-RU" sz="2600" dirty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статуса чемпиона мира, чемпиона Европы, победителя первенства мира</a:t>
            </a:r>
            <a: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,</a:t>
            </a:r>
            <a:b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   первенства Европы (10 баллов);</a:t>
            </a:r>
            <a:b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- н</a:t>
            </a:r>
            <a:r>
              <a:rPr 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аличие </a:t>
            </a:r>
            <a:r>
              <a:rPr lang="ru-RU" sz="2600" dirty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статуса победителя (призера</a:t>
            </a:r>
            <a:r>
              <a:rPr 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) чемпионата «</a:t>
            </a:r>
            <a:r>
              <a:rPr lang="ru-RU" sz="2600" dirty="0" err="1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Абилимпикс</a:t>
            </a:r>
            <a:r>
              <a:rPr 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» (4 балла)</a:t>
            </a:r>
            <a:r>
              <a:rPr lang="ru-RU" altLang="ru-RU" sz="26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ru-RU" altLang="ru-RU" sz="2600" dirty="0">
              <a:solidFill>
                <a:srgbClr val="002774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67508" y="116632"/>
            <a:ext cx="9577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Олимпиада «Будущее Арктики»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287687" y="3789040"/>
            <a:ext cx="8568951" cy="2196244"/>
          </a:xfrm>
          <a:prstGeom prst="rect">
            <a:avLst/>
          </a:prstGeom>
          <a:ln/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lvl="2"/>
            <a:r>
              <a:rPr lang="ru-RU" altLang="ru-RU" sz="2500" spc="-100" dirty="0">
                <a:solidFill>
                  <a:srgbClr val="002774"/>
                </a:solidFill>
                <a:latin typeface="+mn-lt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2500" spc="-100" dirty="0">
                <a:solidFill>
                  <a:srgbClr val="002774"/>
                </a:solidFill>
                <a:latin typeface="+mn-lt"/>
                <a:ea typeface="+mj-ea"/>
                <a:cs typeface="Times New Roman" panose="02020603050405020304" pitchFamily="18" charset="0"/>
              </a:rPr>
              <a:t>отборочный тур олимпиады: 11 </a:t>
            </a:r>
            <a:r>
              <a:rPr lang="ru-RU" sz="2500" spc="-100" dirty="0" smtClean="0">
                <a:solidFill>
                  <a:srgbClr val="002774"/>
                </a:solidFill>
                <a:latin typeface="+mn-lt"/>
                <a:ea typeface="+mj-ea"/>
                <a:cs typeface="Times New Roman" panose="02020603050405020304" pitchFamily="18" charset="0"/>
              </a:rPr>
              <a:t>января по </a:t>
            </a:r>
            <a:r>
              <a:rPr lang="ru-RU" sz="2500" spc="-100" dirty="0">
                <a:solidFill>
                  <a:srgbClr val="002774"/>
                </a:solidFill>
                <a:latin typeface="+mn-lt"/>
                <a:ea typeface="+mj-ea"/>
                <a:cs typeface="Times New Roman" panose="02020603050405020304" pitchFamily="18" charset="0"/>
              </a:rPr>
              <a:t>31 января 2022 </a:t>
            </a:r>
            <a:r>
              <a:rPr lang="ru-RU" sz="2500" spc="-100" dirty="0" smtClean="0">
                <a:solidFill>
                  <a:srgbClr val="002774"/>
                </a:solidFill>
                <a:latin typeface="+mn-lt"/>
                <a:ea typeface="+mj-ea"/>
                <a:cs typeface="Times New Roman" panose="02020603050405020304" pitchFamily="18" charset="0"/>
              </a:rPr>
              <a:t>г.;</a:t>
            </a:r>
            <a:endParaRPr lang="ru-RU" sz="2500" spc="-100" dirty="0">
              <a:solidFill>
                <a:srgbClr val="002774"/>
              </a:solidFill>
              <a:latin typeface="+mn-lt"/>
              <a:ea typeface="+mj-ea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- заключительный </a:t>
            </a:r>
            <a:r>
              <a:rPr lang="ru-RU" sz="2500" dirty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тур олимпиады: 24 февраля </a:t>
            </a:r>
            <a:r>
              <a:rPr lang="ru-RU" sz="25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по  </a:t>
            </a:r>
            <a:r>
              <a:rPr lang="ru-RU" sz="2500" dirty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23 </a:t>
            </a:r>
            <a:r>
              <a:rPr lang="ru-RU" sz="2500" dirty="0" smtClean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марта 2022 г.</a:t>
            </a:r>
          </a:p>
          <a:p>
            <a:endParaRPr lang="ru-RU" altLang="ru-RU" sz="2500" dirty="0" smtClean="0">
              <a:solidFill>
                <a:srgbClr val="002774"/>
              </a:solidFill>
              <a:latin typeface="+mn-lt"/>
              <a:cs typeface="Times New Roman" panose="02020603050405020304" pitchFamily="18" charset="0"/>
            </a:endParaRPr>
          </a:p>
          <a:p>
            <a:endParaRPr lang="ru-RU" altLang="ru-RU" sz="2500" dirty="0">
              <a:solidFill>
                <a:srgbClr val="002774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altLang="ru-RU" sz="2500" dirty="0">
                <a:solidFill>
                  <a:srgbClr val="002774"/>
                </a:solidFill>
                <a:latin typeface="+mn-lt"/>
                <a:cs typeface="Times New Roman" panose="02020603050405020304" pitchFamily="18" charset="0"/>
              </a:rPr>
              <a:t>https://narfu.ru/schoolarius/olimpiady/budushchee-arktiki/</a:t>
            </a:r>
            <a:endParaRPr lang="ru-RU" altLang="ru-RU" sz="2500" dirty="0">
              <a:solidFill>
                <a:srgbClr val="002774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27461"/>
              </p:ext>
            </p:extLst>
          </p:nvPr>
        </p:nvGraphicFramePr>
        <p:xfrm>
          <a:off x="3359695" y="1113028"/>
          <a:ext cx="6840761" cy="2194560"/>
        </p:xfrm>
        <a:graphic>
          <a:graphicData uri="http://schemas.openxmlformats.org/drawingml/2006/table">
            <a:tbl>
              <a:tblPr/>
              <a:tblGrid>
                <a:gridCol w="4860541"/>
                <a:gridCol w="1980220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kern="1200" cap="none" spc="-100" baseline="0" dirty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Победители заключительного этапа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600" kern="1200" cap="none" spc="-100" baseline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kern="1200" cap="none" spc="-100" baseline="0" dirty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Призеры заключительного этапа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600" kern="1200" cap="none" spc="-100" baseline="0" dirty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kern="1200" cap="none" spc="-100" baseline="0" dirty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Участники заключительного этапа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600" kern="1200" cap="none" spc="-100" baseline="0" dirty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kern="1200" cap="none" spc="-100" baseline="0" dirty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Участники отборочного этапа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600" kern="1200" cap="none" spc="-100" baseline="0" dirty="0">
                          <a:ln>
                            <a:noFill/>
                          </a:ln>
                          <a:solidFill>
                            <a:srgbClr val="002774"/>
                          </a:solidFill>
                          <a:effectLst/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Будущее Аркт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379" y="1088740"/>
            <a:ext cx="2403266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qrcoder.ru/code/?https%3A%2F%2Fnarfu.ru%2Fschoolarius%2Folimpiady%2Fbudushchee-arktiki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9" y="346500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Arctic_CEA_3</Template>
  <TotalTime>10133</TotalTime>
  <Words>831</Words>
  <Application>Microsoft Office PowerPoint</Application>
  <PresentationFormat>Произвольный</PresentationFormat>
  <Paragraphs>251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Соседство</vt:lpstr>
      <vt:lpstr>ПОСТУПАЙТЕ в САФУ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баллы бывают: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документов начинается с 1 апреля</vt:lpstr>
      <vt:lpstr>Презентация PowerPoint</vt:lpstr>
      <vt:lpstr>Распределение бюджетных мест</vt:lpstr>
      <vt:lpstr>Презентация PowerPoint</vt:lpstr>
      <vt:lpstr>Зачисление на бюджетные места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Хлестачев Роман Валерьевич</dc:creator>
  <cp:lastModifiedBy>Ольга Александровна Коптева</cp:lastModifiedBy>
  <cp:revision>980</cp:revision>
  <cp:lastPrinted>2017-08-24T04:33:34Z</cp:lastPrinted>
  <dcterms:created xsi:type="dcterms:W3CDTF">2012-06-21T07:34:02Z</dcterms:created>
  <dcterms:modified xsi:type="dcterms:W3CDTF">2021-12-16T05:14:52Z</dcterms:modified>
</cp:coreProperties>
</file>